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5"/>
  </p:handoutMasterIdLst>
  <p:sldIdLst>
    <p:sldId id="276" r:id="rId3"/>
    <p:sldId id="267" r:id="rId4"/>
    <p:sldId id="310" r:id="rId5"/>
    <p:sldId id="474" r:id="rId7"/>
    <p:sldId id="475" r:id="rId8"/>
    <p:sldId id="476" r:id="rId9"/>
    <p:sldId id="477" r:id="rId10"/>
    <p:sldId id="478" r:id="rId11"/>
    <p:sldId id="480" r:id="rId12"/>
    <p:sldId id="481" r:id="rId13"/>
    <p:sldId id="485" r:id="rId14"/>
    <p:sldId id="488" r:id="rId15"/>
    <p:sldId id="491" r:id="rId16"/>
    <p:sldId id="490" r:id="rId17"/>
    <p:sldId id="326" r:id="rId18"/>
    <p:sldId id="341" r:id="rId19"/>
    <p:sldId id="342" r:id="rId20"/>
    <p:sldId id="343" r:id="rId21"/>
    <p:sldId id="345" r:id="rId22"/>
    <p:sldId id="472" r:id="rId23"/>
    <p:sldId id="351" r:id="rId24"/>
    <p:sldId id="352" r:id="rId25"/>
    <p:sldId id="395" r:id="rId26"/>
    <p:sldId id="473" r:id="rId27"/>
    <p:sldId id="366" r:id="rId28"/>
    <p:sldId id="367" r:id="rId29"/>
    <p:sldId id="423" r:id="rId30"/>
    <p:sldId id="493" r:id="rId31"/>
    <p:sldId id="425" r:id="rId32"/>
    <p:sldId id="426" r:id="rId33"/>
    <p:sldId id="427" r:id="rId34"/>
    <p:sldId id="428" r:id="rId35"/>
    <p:sldId id="494" r:id="rId36"/>
    <p:sldId id="382" r:id="rId37"/>
    <p:sldId id="496" r:id="rId38"/>
    <p:sldId id="497" r:id="rId39"/>
    <p:sldId id="498" r:id="rId40"/>
    <p:sldId id="499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500" r:id="rId63"/>
    <p:sldId id="454" r:id="rId64"/>
    <p:sldId id="455" r:id="rId65"/>
    <p:sldId id="353" r:id="rId66"/>
    <p:sldId id="354" r:id="rId67"/>
    <p:sldId id="359" r:id="rId68"/>
    <p:sldId id="471" r:id="rId69"/>
    <p:sldId id="356" r:id="rId70"/>
    <p:sldId id="390" r:id="rId71"/>
    <p:sldId id="391" r:id="rId72"/>
    <p:sldId id="357" r:id="rId73"/>
    <p:sldId id="358" r:id="rId74"/>
  </p:sldIdLst>
  <p:sldSz cx="12192000" cy="6858000"/>
  <p:notesSz cx="6858000" cy="9144000"/>
  <p:custDataLst>
    <p:tags r:id="rId7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9" userDrawn="1">
          <p15:clr>
            <a:srgbClr val="A4A3A4"/>
          </p15:clr>
        </p15:guide>
        <p15:guide id="2" orient="horz" pos="186" userDrawn="1">
          <p15:clr>
            <a:srgbClr val="A4A3A4"/>
          </p15:clr>
        </p15:guide>
        <p15:guide id="3" pos="3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DE"/>
    <a:srgbClr val="5E988C"/>
    <a:srgbClr val="A9A9A9"/>
    <a:srgbClr val="767676"/>
    <a:srgbClr val="B9DBDC"/>
    <a:srgbClr val="A6D2F7"/>
    <a:srgbClr val="5EABF0"/>
    <a:srgbClr val="D4E8BB"/>
    <a:srgbClr val="90C25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0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318" y="108"/>
      </p:cViewPr>
      <p:guideLst>
        <p:guide orient="horz" pos="3839"/>
        <p:guide orient="horz" pos="186"/>
        <p:guide pos="38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9" Type="http://schemas.openxmlformats.org/officeDocument/2006/relationships/tags" Target="tags/tag111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handoutMaster" Target="handoutMasters/handoutMaster1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2DA1E46-8F53-47F8-B7BC-A9F0352BF51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6661C89-6876-48A9-B4F8-488C2CF1172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3034-AC56-4B8F-85E2-7159F6ADD5D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55707" y="6356351"/>
            <a:ext cx="5280587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4D00-1C4A-4843-A69F-4230EB0A4E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45FF-5269-422B-AEE5-56B8472009B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6881-02D5-4CBA-B86A-380D02969A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DDD1-772C-4457-BA8C-FF29CB85BE8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73FE-7578-46A2-B1D7-46704757B56D}" type="slidenum">
              <a:rPr lang="zh-CN" altLang="en-US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55707" y="6356351"/>
            <a:ext cx="528058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28801"/>
            <a:ext cx="10972800" cy="45254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2BBA-EFBE-4A22-8798-06DDB9FFB50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4106-C6F4-4655-B7DE-D48D79F371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80AD-5A3B-4143-95F9-A4A8CACA6F2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C9E6-6DD3-4691-A9C7-D271DA0986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EE31-1C7C-46BB-9063-CEFF43D399D1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5811-AC7B-4E29-80B8-F7ADF695AE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0A80-4E27-4642-BAB6-289FA8DA24D8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A716-14C9-41DE-A1AD-07CBE4E148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8AE4-FBF3-4262-AEC9-E11F842BF49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91AA-1701-4670-82F8-29319F7ADA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5D4E-8744-44BE-A98B-762A4F899E2A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D7BF-DD11-4F2E-8955-1A9A853CFEB0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8159-6336-4F39-ABDF-0970ED78D5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4D57-EEF4-463E-85B4-54F4BDE3AFB7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238C-4D9C-4436-A513-4BF035CCAF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6A7AAE-4856-4E0E-941F-542B4E7AED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58473B-3055-42E7-AAA6-D770D94057E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png"/><Relationship Id="rId3" Type="http://schemas.openxmlformats.org/officeDocument/2006/relationships/image" Target="../media/image47.jpe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3" Type="http://schemas.openxmlformats.org/officeDocument/2006/relationships/image" Target="../media/image112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3" Type="http://schemas.openxmlformats.org/officeDocument/2006/relationships/image" Target="../media/image119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3" Type="http://schemas.openxmlformats.org/officeDocument/2006/relationships/image" Target="../media/image132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5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3" Type="http://schemas.openxmlformats.org/officeDocument/2006/relationships/image" Target="../media/image135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3" Type="http://schemas.openxmlformats.org/officeDocument/2006/relationships/image" Target="../media/image138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3" Type="http://schemas.openxmlformats.org/officeDocument/2006/relationships/image" Target="../media/image141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3" Type="http://schemas.openxmlformats.org/officeDocument/2006/relationships/image" Target="../media/image144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tags" Target="../tags/tag100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tags" Target="../tags/tag101.xml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3" Type="http://schemas.openxmlformats.org/officeDocument/2006/relationships/image" Target="../media/image152.pn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tags" Target="../tags/tag104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tags" Target="../tags/tag105.xml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3" Type="http://schemas.openxmlformats.org/officeDocument/2006/relationships/image" Target="../media/image159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4.png"/><Relationship Id="rId1" Type="http://schemas.openxmlformats.org/officeDocument/2006/relationships/tags" Target="../tags/tag109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tags" Target="../tags/tag11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535" y="593725"/>
            <a:ext cx="2542540" cy="890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方正小标宋_GBK" panose="02000000000000000000" charset="-122"/>
                <a:ea typeface="方正小标宋_GBK" panose="02000000000000000000" charset="-122"/>
              </a:rPr>
              <a:t>五华区</a:t>
            </a:r>
            <a:endParaRPr lang="zh-CN" altLang="en-US" sz="4800" dirty="0">
              <a:solidFill>
                <a:schemeClr val="tx1"/>
              </a:solidFill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875" y="1449070"/>
            <a:ext cx="7630795" cy="1172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en-US" sz="7200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51</a:t>
            </a:r>
            <a:r>
              <a:rPr lang="zh-CN" altLang="en-US" sz="4800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项</a:t>
            </a:r>
            <a:r>
              <a:rPr lang="zh-CN" altLang="en-US" sz="4800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省级“一件事”</a:t>
            </a:r>
            <a:endParaRPr lang="zh-CN" altLang="en-US" sz="48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48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95550" y="2934335"/>
            <a:ext cx="8125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113</a:t>
            </a:r>
            <a:r>
              <a:rPr lang="zh-CN" altLang="en-US" sz="7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 </a:t>
            </a:r>
            <a:r>
              <a:rPr lang="zh-CN" altLang="en-US" sz="4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项</a:t>
            </a:r>
            <a:r>
              <a:rPr lang="zh-CN" altLang="en-US" sz="4800" dirty="0">
                <a:solidFill>
                  <a:schemeClr val="tx1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市级</a:t>
            </a:r>
            <a:r>
              <a:rPr lang="zh-CN" altLang="en-US" sz="4800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“一件事”</a:t>
            </a:r>
            <a:endParaRPr lang="zh-CN" altLang="en-US" sz="4800" dirty="0">
              <a:solidFill>
                <a:schemeClr val="tx1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7805" y="4689475"/>
            <a:ext cx="7901940" cy="782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4800" dirty="0">
                <a:solidFill>
                  <a:schemeClr val="tx1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重点事项清单合集来啦！！！</a:t>
            </a:r>
            <a:endParaRPr lang="zh-CN" altLang="en-US" sz="4800" dirty="0">
              <a:solidFill>
                <a:schemeClr val="bg1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4075" y="635"/>
            <a:ext cx="10564495" cy="709295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lvl="0" algn="ctr">
              <a:buClrTx/>
              <a:buSzTx/>
              <a:buFontTx/>
            </a:pP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云南省“高效办成一件事”2025年度第二批重点事项清单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75030" y="728980"/>
          <a:ext cx="10587355" cy="56248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528320"/>
                <a:gridCol w="1391285"/>
                <a:gridCol w="1158511"/>
                <a:gridCol w="2643574"/>
                <a:gridCol w="1938902"/>
                <a:gridCol w="2250440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44577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准入准营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经营主体歇业登记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经营主体歇业登记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税务停业登记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区税务局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歇业主体职工社保缴纳及申领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25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住房公积金缓缴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市住房公积金中心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收录法律文书送达地址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区法院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招聘用工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员工录用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流动人员人事档案接收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7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劳动用工备案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8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职工参保登记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社会保障卡申领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579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个人住房公积金账户设立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市住房公积金中心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2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职工医疗保险参保登记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区医保局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经营主体歇业登记"/>
          <p:cNvPicPr>
            <a:picLocks noChangeAspect="1"/>
          </p:cNvPicPr>
          <p:nvPr/>
        </p:nvPicPr>
        <p:blipFill>
          <a:blip r:embed="rId1"/>
          <a:srcRect l="8000" t="7840" r="7680" b="8640"/>
          <a:stretch>
            <a:fillRect/>
          </a:stretch>
        </p:blipFill>
        <p:spPr>
          <a:xfrm>
            <a:off x="9471343" y="1403985"/>
            <a:ext cx="1800000" cy="1617574"/>
          </a:xfrm>
          <a:prstGeom prst="rect">
            <a:avLst/>
          </a:prstGeom>
        </p:spPr>
      </p:pic>
      <p:pic>
        <p:nvPicPr>
          <p:cNvPr id="7" name="图片 6" descr="员工录用"/>
          <p:cNvPicPr>
            <a:picLocks noChangeAspect="1"/>
          </p:cNvPicPr>
          <p:nvPr/>
        </p:nvPicPr>
        <p:blipFill>
          <a:blip r:embed="rId2"/>
          <a:srcRect l="8160" t="8800" r="7840" b="8800"/>
          <a:stretch>
            <a:fillRect/>
          </a:stretch>
        </p:blipFill>
        <p:spPr>
          <a:xfrm>
            <a:off x="9426258" y="3879215"/>
            <a:ext cx="1800000" cy="18080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4075" y="635"/>
            <a:ext cx="10564495" cy="709295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lvl="0" algn="ctr">
              <a:buClrTx/>
              <a:buSzTx/>
              <a:buFontTx/>
            </a:pP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云南省“高效办成一件事”2025年度第二批重点事项清单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875665" y="773430"/>
          <a:ext cx="10587355" cy="57791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676064"/>
                <a:gridCol w="1145387"/>
                <a:gridCol w="1256665"/>
                <a:gridCol w="2643574"/>
                <a:gridCol w="1938902"/>
                <a:gridCol w="2250440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340360"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企业融资服务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9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云南省分行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产业与金融机构信息对接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云南省分行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31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企业征信信息查询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3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企业动产抵押信息查询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41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制造业企业融资需求填报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市工业和信息化局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93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金融服务匹配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中国人民银行云南省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分行、区金融办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310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金融政策宣传、解读、辅导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7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近三年出口商品总额核验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昆明海关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3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纳税信用级别依授权查询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区税务局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72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专利权质押登记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69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对外承包工程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一般项目备案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对外承包工程一般项目备案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市商务局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33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对外承包工程项目信息报告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20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企业营业执照信息核验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图片 8" descr="企业融资服务(以制造业企业为例)"/>
          <p:cNvPicPr>
            <a:picLocks noChangeAspect="1"/>
          </p:cNvPicPr>
          <p:nvPr/>
        </p:nvPicPr>
        <p:blipFill>
          <a:blip r:embed="rId1"/>
          <a:srcRect l="8960" t="7840" r="8320" b="8160"/>
          <a:stretch>
            <a:fillRect/>
          </a:stretch>
        </p:blipFill>
        <p:spPr>
          <a:xfrm>
            <a:off x="9426575" y="1943735"/>
            <a:ext cx="1800000" cy="1864483"/>
          </a:xfrm>
          <a:prstGeom prst="rect">
            <a:avLst/>
          </a:prstGeom>
        </p:spPr>
      </p:pic>
      <p:pic>
        <p:nvPicPr>
          <p:cNvPr id="10" name="图片 9" descr="对外承包工程一般项目备案"/>
          <p:cNvPicPr>
            <a:picLocks noChangeAspect="1"/>
          </p:cNvPicPr>
          <p:nvPr/>
        </p:nvPicPr>
        <p:blipFill>
          <a:blip r:embed="rId2"/>
          <a:srcRect l="8160" t="8480" r="8480" b="8320"/>
          <a:stretch>
            <a:fillRect/>
          </a:stretch>
        </p:blipFill>
        <p:spPr>
          <a:xfrm>
            <a:off x="9426575" y="4824095"/>
            <a:ext cx="1800000" cy="18325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77343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云南省“高效办成一件事”2025年度第二批重点事项清单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75665" y="874395"/>
          <a:ext cx="10587355" cy="58032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5805"/>
                <a:gridCol w="535729"/>
                <a:gridCol w="1235981"/>
                <a:gridCol w="1256665"/>
                <a:gridCol w="2643574"/>
                <a:gridCol w="1938902"/>
                <a:gridCol w="2250440"/>
              </a:tblGrid>
              <a:tr h="475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527050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工程建设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联合验收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房屋建筑和市政基础设施工程竣工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验收备案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19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建设工程档案验收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45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建设工程消防验收、消防验收备案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规划核实和土地核验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区自然资源局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730">
                <a:tc vMerge="1">
                  <a:tcPr/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人防工程竣工验收备案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区发展改革局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73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雷电防护装置竣工验收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区气象局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310"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就 业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登记失业人员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就业帮扶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失业登记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9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失业保险待遇申请和受理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82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就业服务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72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技能培训意愿登记和培训信息推送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295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就业创业扶持政策申请和受理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31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就业援助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01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失业登记注销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5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 descr="建设项目联合验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708" y="1494155"/>
            <a:ext cx="1800225" cy="1816100"/>
          </a:xfrm>
          <a:prstGeom prst="rect">
            <a:avLst/>
          </a:prstGeom>
        </p:spPr>
      </p:pic>
      <p:pic>
        <p:nvPicPr>
          <p:cNvPr id="11" name="图片 10" descr="登记失业人员就业帮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343" y="4059238"/>
            <a:ext cx="1800225" cy="1800225"/>
          </a:xfrm>
          <a:prstGeom prst="rect">
            <a:avLst/>
          </a:prstGeom>
        </p:spPr>
      </p:pic>
      <p:pic>
        <p:nvPicPr>
          <p:cNvPr id="6" name="图片 5" descr="建设项目联合验收"/>
          <p:cNvPicPr>
            <a:picLocks noChangeAspect="1"/>
          </p:cNvPicPr>
          <p:nvPr/>
        </p:nvPicPr>
        <p:blipFill>
          <a:blip r:embed="rId3"/>
          <a:srcRect l="8000" t="8480" r="7840" b="8320"/>
          <a:stretch>
            <a:fillRect/>
          </a:stretch>
        </p:blipFill>
        <p:spPr>
          <a:xfrm>
            <a:off x="9510078" y="1718310"/>
            <a:ext cx="1800000" cy="1808073"/>
          </a:xfrm>
          <a:prstGeom prst="rect">
            <a:avLst/>
          </a:prstGeom>
        </p:spPr>
      </p:pic>
      <p:pic>
        <p:nvPicPr>
          <p:cNvPr id="7" name="图片 6" descr="登记失业人员就业帮扶"/>
          <p:cNvPicPr>
            <a:picLocks noChangeAspect="1"/>
          </p:cNvPicPr>
          <p:nvPr/>
        </p:nvPicPr>
        <p:blipFill>
          <a:blip r:embed="rId4"/>
          <a:srcRect l="7840" t="8160" r="8000" b="8160"/>
          <a:stretch>
            <a:fillRect/>
          </a:stretch>
        </p:blipFill>
        <p:spPr>
          <a:xfrm>
            <a:off x="9425940" y="4553585"/>
            <a:ext cx="1800000" cy="1796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云南省“高效办成一件事”2025年度第二批重点事项清单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75665" y="953770"/>
          <a:ext cx="10587355" cy="52533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676064"/>
                <a:gridCol w="1145387"/>
                <a:gridCol w="1256665"/>
                <a:gridCol w="2831465"/>
                <a:gridCol w="1751011"/>
                <a:gridCol w="2250440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548640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 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境外旅客购物</a:t>
                      </a:r>
                      <a:endParaRPr lang="zh-CN" altLang="en-US" sz="12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离境退税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退税商店、“即买即退”集中退付点查询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5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退税代理机构查询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98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退税政策宣传、解读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41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退税物品验核确认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昆明海关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29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退税商店备案、变更与终止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区税务局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退税代理机构选择、变更与终止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市税务局、市财政局、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昆明海关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13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 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进出境邮件通关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昆明海关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进出境邮件通关手续办理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昆明海关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054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邮件“一站式”办理平台接入办理税款功能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71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进出境邮件海关监管政策宣传、解读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0230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邮政寄递业务信息系统对接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邮政管理局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境外旅客购物离境退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258" y="1898968"/>
            <a:ext cx="1800225" cy="1819275"/>
          </a:xfrm>
          <a:prstGeom prst="rect">
            <a:avLst/>
          </a:prstGeom>
        </p:spPr>
      </p:pic>
      <p:pic>
        <p:nvPicPr>
          <p:cNvPr id="9" name="图片 8" descr="进出境邮件通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258" y="4284345"/>
            <a:ext cx="1787525" cy="1809750"/>
          </a:xfrm>
          <a:prstGeom prst="rect">
            <a:avLst/>
          </a:prstGeom>
        </p:spPr>
      </p:pic>
      <p:pic>
        <p:nvPicPr>
          <p:cNvPr id="8" name="图片 7" descr="境外旅客购物 离境退税"/>
          <p:cNvPicPr>
            <a:picLocks noChangeAspect="1"/>
          </p:cNvPicPr>
          <p:nvPr/>
        </p:nvPicPr>
        <p:blipFill>
          <a:blip r:embed="rId3"/>
          <a:srcRect l="8320" t="8480" r="7200" b="8320"/>
          <a:stretch>
            <a:fillRect/>
          </a:stretch>
        </p:blipFill>
        <p:spPr>
          <a:xfrm>
            <a:off x="9471343" y="1943735"/>
            <a:ext cx="1800000" cy="1815186"/>
          </a:xfrm>
          <a:prstGeom prst="rect">
            <a:avLst/>
          </a:prstGeom>
        </p:spPr>
      </p:pic>
      <p:pic>
        <p:nvPicPr>
          <p:cNvPr id="3" name="图片 2" descr="进出境邮件通关"/>
          <p:cNvPicPr>
            <a:picLocks noChangeAspect="1"/>
          </p:cNvPicPr>
          <p:nvPr/>
        </p:nvPicPr>
        <p:blipFill>
          <a:blip r:embed="rId4"/>
          <a:srcRect l="7520" t="8000" r="7680" b="7680"/>
          <a:stretch>
            <a:fillRect/>
          </a:stretch>
        </p:blipFill>
        <p:spPr>
          <a:xfrm>
            <a:off x="9471660" y="4284345"/>
            <a:ext cx="1800000" cy="18252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云南省“高效办成一件事”2025年度第二批重点事项清单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75030" y="863600"/>
          <a:ext cx="10587355" cy="56972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676064"/>
                <a:gridCol w="1145387"/>
                <a:gridCol w="1256665"/>
                <a:gridCol w="2643574"/>
                <a:gridCol w="1938902"/>
                <a:gridCol w="2250440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577215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 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公安交管服务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补换领机动车号牌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9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补换领机动车行驶证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19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补换领机动车驾驶证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2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驾驶人考试预约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7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轻微交通事故视频快速处置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395"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救 助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社会救助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（申请生活困难人员救助）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低收入人口认定、监测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10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特困人员救助供养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03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最低生活保障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临时救助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935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特困、低保等困难群众医疗救助申请和受理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区医保局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935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国家助学贷款申请和受理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区教育体育局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85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住房救助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市住房城乡建设局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935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就业救助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图片 10" descr="公安交管服务"/>
          <p:cNvPicPr/>
          <p:nvPr/>
        </p:nvPicPr>
        <p:blipFill>
          <a:blip r:embed="rId2"/>
          <a:stretch>
            <a:fillRect/>
          </a:stretch>
        </p:blipFill>
        <p:spPr>
          <a:xfrm>
            <a:off x="9381173" y="1763713"/>
            <a:ext cx="1800225" cy="1806575"/>
          </a:xfrm>
          <a:prstGeom prst="rect">
            <a:avLst/>
          </a:prstGeom>
        </p:spPr>
      </p:pic>
      <p:pic>
        <p:nvPicPr>
          <p:cNvPr id="10" name="图片 9" descr="社会救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73" y="4286250"/>
            <a:ext cx="1800225" cy="1809750"/>
          </a:xfrm>
          <a:prstGeom prst="rect">
            <a:avLst/>
          </a:prstGeom>
        </p:spPr>
      </p:pic>
      <p:pic>
        <p:nvPicPr>
          <p:cNvPr id="3" name="图片 2" descr="公安交管服务"/>
          <p:cNvPicPr>
            <a:picLocks noChangeAspect="1"/>
          </p:cNvPicPr>
          <p:nvPr/>
        </p:nvPicPr>
        <p:blipFill>
          <a:blip r:embed="rId3"/>
          <a:srcRect l="7360" t="8320" r="7680" b="8000"/>
          <a:stretch>
            <a:fillRect/>
          </a:stretch>
        </p:blipFill>
        <p:spPr>
          <a:xfrm>
            <a:off x="9381173" y="1583690"/>
            <a:ext cx="1800000" cy="1815186"/>
          </a:xfrm>
          <a:prstGeom prst="rect">
            <a:avLst/>
          </a:prstGeom>
        </p:spPr>
      </p:pic>
      <p:pic>
        <p:nvPicPr>
          <p:cNvPr id="4" name="图片 3" descr="社会救助"/>
          <p:cNvPicPr>
            <a:picLocks noChangeAspect="1"/>
          </p:cNvPicPr>
          <p:nvPr/>
        </p:nvPicPr>
        <p:blipFill>
          <a:blip r:embed="rId4"/>
          <a:srcRect l="8160" t="8000" r="7680" b="8160"/>
          <a:stretch>
            <a:fillRect/>
          </a:stretch>
        </p:blipFill>
        <p:spPr>
          <a:xfrm>
            <a:off x="9471025" y="4194175"/>
            <a:ext cx="1800000" cy="18289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5665" y="1041400"/>
          <a:ext cx="10587355" cy="5735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84243"/>
                <a:gridCol w="684243"/>
                <a:gridCol w="1135654"/>
                <a:gridCol w="1256227"/>
                <a:gridCol w="2896154"/>
                <a:gridCol w="1846625"/>
                <a:gridCol w="2084209"/>
              </a:tblGrid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353695">
                <a:tc rowSpan="8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出生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新生儿出生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《出生医学证明》办理(首签)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69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预防接种证办理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本市户口登记(申报出生登记)1岁以下婚内本市生育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3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69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生育医疗费用报销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3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办理居民医保登记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69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科学育儿指导服务登记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69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电子预防接种证凭证申领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区卫生健康局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260">
                <a:tc rowSpan="5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入学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教育入学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新生入学信息采集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72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户籍类证明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67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居住证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14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不动产权证书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563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社会保险参保缴费记录查询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图片 10" descr="新生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60" y="1988820"/>
            <a:ext cx="1787525" cy="1762760"/>
          </a:xfrm>
          <a:prstGeom prst="rect">
            <a:avLst/>
          </a:prstGeom>
        </p:spPr>
      </p:pic>
      <p:pic>
        <p:nvPicPr>
          <p:cNvPr id="12" name="图片 4" descr="教育入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575" y="4599305"/>
            <a:ext cx="1870075" cy="1870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5030" y="295275"/>
            <a:ext cx="1045273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5665" y="1268730"/>
          <a:ext cx="10443210" cy="547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94"/>
                <a:gridCol w="600794"/>
                <a:gridCol w="1423156"/>
                <a:gridCol w="1638606"/>
                <a:gridCol w="2334623"/>
                <a:gridCol w="1544645"/>
                <a:gridCol w="2300362"/>
              </a:tblGrid>
              <a:tr h="4699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61340">
                <a:tc rowSpan="8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社会保障卡居民服务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就业和人力资源服务、社保服务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08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就医购药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928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交通出行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19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文化体验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041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省内医保社保       关系转移接续 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  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城镇职工基本医疗保险关系转移接续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1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生育保险关系转移接续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087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城乡居民</a:t>
                      </a: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养老保险关系转移接续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645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城镇企业职工基本养老保险转机关事业单位基本养老保险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图片 12" descr="社会保障卡居民服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540" y="2033905"/>
            <a:ext cx="1645920" cy="1655445"/>
          </a:xfrm>
          <a:prstGeom prst="rect">
            <a:avLst/>
          </a:prstGeom>
        </p:spPr>
      </p:pic>
      <p:pic>
        <p:nvPicPr>
          <p:cNvPr id="14" name="图片 13" descr="省内医保社保关系转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0" y="4509135"/>
            <a:ext cx="1718310" cy="17183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920750" y="53340"/>
            <a:ext cx="10474960" cy="777875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65835" y="863600"/>
          <a:ext cx="10509885" cy="597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5"/>
                <a:gridCol w="634526"/>
                <a:gridCol w="1176019"/>
                <a:gridCol w="1204705"/>
                <a:gridCol w="3422449"/>
                <a:gridCol w="1509553"/>
                <a:gridCol w="1927813"/>
              </a:tblGrid>
              <a:tr h="343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407035">
                <a:tc rowSpan="7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残疾人服务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区残联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残疾人证新办、换领、迁移、挂失补办、注销、残疾类别/等级变更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区残联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13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困难残疾人生活补贴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区民政局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00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重度残疾人护理补贴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区民政局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93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残疾人就业帮扶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区残联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7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城乡居民养老保险参保登记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95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城乡居民养老保险待遇申领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rowSpan="9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就业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个人就业创业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就业登记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求职补贴申领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89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基本医疗保险参保和变更登记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企业社会保险登记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创业担保贷款申请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云岭创业贷申请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41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一次性创业补贴申领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流动人员人事档案接收、转递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住房公积金个人账户设立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图片 1" descr="fb9399a6811cc189667805ff3a2aa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988" y="1763713"/>
            <a:ext cx="1537335" cy="1605915"/>
          </a:xfrm>
          <a:prstGeom prst="rect">
            <a:avLst/>
          </a:prstGeom>
        </p:spPr>
      </p:pic>
      <p:pic>
        <p:nvPicPr>
          <p:cNvPr id="16" name="图片 1" descr="1ecb96dc7b26173f5796b2bf82859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988" y="4149090"/>
            <a:ext cx="1537335" cy="15925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2490" y="278765"/>
            <a:ext cx="1061593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5665" y="1264920"/>
          <a:ext cx="1061212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24"/>
                <a:gridCol w="687124"/>
                <a:gridCol w="1183018"/>
                <a:gridCol w="1668221"/>
                <a:gridCol w="2466996"/>
                <a:gridCol w="1709793"/>
                <a:gridCol w="2209844"/>
              </a:tblGrid>
              <a:tr h="455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375285">
                <a:tc rowSpan="10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退休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7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退休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参保人员达到法定退休年龄领取基本养老保险待遇资格确认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基本养老保险视同缴费年限认定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特殊工种提前退休核准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92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因病或非因工致残完全丧失劳动能力提前退休(退职)核准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新增退休人员养老保险待遇核定发放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基本医疗保险视同缴费年限核定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离休、退休提取住房公积金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41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城镇独生子女父母奖励金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户籍信息确认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职工养老保险权益查询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图片 2" descr="06a41147a5337f97f32e4f5c7b187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025" y="2663825"/>
            <a:ext cx="1790700" cy="17951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714375" y="53975"/>
            <a:ext cx="1069784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714375" y="1019175"/>
          <a:ext cx="10698480" cy="57727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94151"/>
                <a:gridCol w="694152"/>
                <a:gridCol w="1260635"/>
                <a:gridCol w="1480935"/>
                <a:gridCol w="2925649"/>
                <a:gridCol w="1922722"/>
                <a:gridCol w="1720236"/>
              </a:tblGrid>
              <a:tr h="4813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286385">
                <a:tc rowSpan="13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企业信息变更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9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企业印章刻制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96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基本账户变更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中国人民银行云南省分行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63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税控设备变更发行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31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社会保险登记变更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1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住房公积金企业缴存登记变更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5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食品生产许可变更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5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食品经营许可变更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5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计量标准器具核准许可变更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5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计量器具型式批准许可变更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1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承担国家法定计量检定机构任务授权许可变更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5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重要工业产品许可变更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5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检验检测机构资质认定许可变更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图片 5" descr="7a877abe65a16ba7bd1b26f9173b2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620" y="3474085"/>
            <a:ext cx="1535430" cy="1427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65835" y="2078990"/>
            <a:ext cx="10091420" cy="364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1956455923"/>
                </a:ext>
              </a:extLst>
            </a:pPr>
            <a:r>
              <a:rPr lang="zh-CN" altLang="en-US" sz="22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一件事”，是指将企业和群众需要到各级政务服务机构办理的事项，特别是需到多个部门、需经多个环节办理的事项，经过环节整合、流程优化，成为企业和群众眼中的“一件事”，实行“一次告知、一表申请、一套材料、一窗受理、一窗出件、一网办理”，线上“一次登录、一网通办”，线下“只进一扇门、最多跑一次”，实现政务服务机构从审批“一个事项”转变为服务企业群众“一件事”全流程办理，从企业和群众办事到每个政务服务机构“最多跑一次”转变为“一件事最多跑一次”。</a:t>
            </a:r>
            <a:endParaRPr lang="en-US" altLang="zh-CN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835" y="819150"/>
            <a:ext cx="6899910" cy="78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4530" kern="100" dirty="0" err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什么是</a:t>
            </a:r>
            <a:r>
              <a:rPr lang="en-US" sz="4530" kern="100" dirty="0" err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altLang="zh-CN" sz="4530" kern="100" dirty="0" err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一件事</a:t>
            </a:r>
            <a:r>
              <a:rPr lang="en-US" sz="4530" kern="1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altLang="zh-CN" sz="4530" kern="1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4535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6E4C-A786-42C8-98B7-EB52B4851D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714375" y="53975"/>
            <a:ext cx="1069784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14375" y="1019175"/>
          <a:ext cx="10698480" cy="55606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94151"/>
                <a:gridCol w="694152"/>
                <a:gridCol w="1260635"/>
                <a:gridCol w="1480935"/>
                <a:gridCol w="2485050"/>
                <a:gridCol w="1887688"/>
                <a:gridCol w="2195869"/>
              </a:tblGrid>
              <a:tr h="4813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88645">
                <a:tc rowSpan="7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9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开办运输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企业营业执照信息核验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90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道路货物运输经营许可(危险货物道路运输经营、使用总质量4500千克及以下普通货运车辆从事普通货运经营的除外）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16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普通道路货物运输车辆《道路运输证》办理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86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10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开办餐饮店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Arial" panose="020B0604020202020204" pitchFamily="34" charset="0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Arial" panose="020B0604020202020204" pitchFamily="34" charset="0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企业营业执照信息核验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l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86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食品经营许可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l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86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户外招牌设施设置规范管理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l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86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公众聚集场所投入使用、营业前消防安全检查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区消防救援大队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6" descr="开办运输企业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25" y="1853565"/>
            <a:ext cx="1595755" cy="1447800"/>
          </a:xfrm>
          <a:prstGeom prst="rect">
            <a:avLst/>
          </a:prstGeom>
        </p:spPr>
      </p:pic>
      <p:pic>
        <p:nvPicPr>
          <p:cNvPr id="5" name="图片 7" descr="db93ee67c82fe4b982b9a25d6fece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60" y="4314190"/>
            <a:ext cx="1657350" cy="14370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778510" y="295275"/>
            <a:ext cx="1058164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95" name="表格 94"/>
          <p:cNvGraphicFramePr/>
          <p:nvPr/>
        </p:nvGraphicFramePr>
        <p:xfrm>
          <a:off x="778510" y="1268730"/>
          <a:ext cx="10596430" cy="284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28"/>
                <a:gridCol w="640929"/>
                <a:gridCol w="1279067"/>
                <a:gridCol w="1257030"/>
                <a:gridCol w="3046794"/>
                <a:gridCol w="1690741"/>
                <a:gridCol w="2040941"/>
              </a:tblGrid>
              <a:tr h="405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463550">
                <a:tc rowSpan="6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11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开办药店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药品零售企业经营许可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0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第二类医疗器械经营备案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0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第三类医疗器械经营许可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食品经营备案（仅销售预包装食品）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54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户外招牌设施设置规范管理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33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1" descr="开办药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660" y="2124075"/>
            <a:ext cx="1659890" cy="14928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50240" y="295275"/>
            <a:ext cx="1088898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50240" y="1315085"/>
          <a:ext cx="10843895" cy="51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83"/>
                <a:gridCol w="730783"/>
                <a:gridCol w="1267322"/>
                <a:gridCol w="1366813"/>
                <a:gridCol w="2736587"/>
                <a:gridCol w="2250385"/>
                <a:gridCol w="1761222"/>
              </a:tblGrid>
              <a:tr h="455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401955">
                <a:tc rowSpan="9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12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 水电气网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联合报装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水电气网接入外线工程联合审批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区行政审批局（公路审批）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95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供电报装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区科技和工业信息化局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95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燃气报装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95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供水报装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区水务局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95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通信报装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区科技和工业信息化局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34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信用修复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发展改革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+mn-ea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统筹在“信用中国”网站及地方信用平台网站建立相关失信信息信用修复指引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区发展改革局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96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拖欠农民工工资失信联合惩戒对象名单修复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562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统计严重失信企业名单修复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市市场</a:t>
                      </a: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监管局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63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重大税收违法失信主体名单修复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图片 12" descr="水电气网联合报装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620" y="2303780"/>
            <a:ext cx="1599565" cy="1469390"/>
          </a:xfrm>
          <a:prstGeom prst="rect">
            <a:avLst/>
          </a:prstGeom>
        </p:spPr>
      </p:pic>
      <p:pic>
        <p:nvPicPr>
          <p:cNvPr id="8" name="图片 13" descr="信用修复“一件事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535" y="4509135"/>
            <a:ext cx="1689735" cy="16897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69925" y="278765"/>
            <a:ext cx="1084643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60400" y="1310005"/>
          <a:ext cx="10879455" cy="433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511"/>
                <a:gridCol w="639511"/>
                <a:gridCol w="1182198"/>
                <a:gridCol w="1215071"/>
                <a:gridCol w="3938072"/>
                <a:gridCol w="1505541"/>
                <a:gridCol w="1759551"/>
              </a:tblGrid>
              <a:tr h="4654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445770">
                <a:tc rowSpan="8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14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企业上市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合法合规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信息核查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区金融办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统筹相关申请核查信息的受理、分派、汇总和结果送达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区金融办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21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企业城市管理领域无违法违规信息核查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区综合行政执法局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21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企业规划自然资源领域无违法违规信息核查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93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企业违反劳动保障法律法规信息核查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	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93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企业生态环境保护领域无违法违规信息核查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93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企业市场监管领域无违法违规信息核查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21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企业卫生和人员健康领域无违法违规信息核查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卫生健康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局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8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企业文化和旅游市场领域无违法违规信息核查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14" descr="企业上市合法合规信息核查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705" y="3023870"/>
            <a:ext cx="1558925" cy="14122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69925" y="278765"/>
            <a:ext cx="1084643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59765" y="1313815"/>
          <a:ext cx="10872470" cy="513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890"/>
                <a:gridCol w="670890"/>
                <a:gridCol w="1785108"/>
                <a:gridCol w="1389446"/>
                <a:gridCol w="2806193"/>
                <a:gridCol w="1556274"/>
                <a:gridCol w="1993669"/>
              </a:tblGrid>
              <a:tr h="464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444500">
                <a:tc rowSpan="11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企业上市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合法合规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信息核查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11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金融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企业应急管理领域无违法违规信息核查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应急管理局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企业住房、工程建设领域无违法违规信息核查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住房城乡建设局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企业人员住房公积金缴存信息核查	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市住房公积金中心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企业科技领域无违法违规信息核查	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区科技和工业信息化局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企业交通运输领域无违法违规信息核查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区交通运输局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企业合法纳税情况无违法违规信息核查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税务局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企业知识产权领域无违法违规信息核查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市场监管局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企业水资源保护领域无违法违规信息核查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水务局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企业消防安全无违法违规信息核查	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区消防救援大队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电信监管领域无行政处罚信息核查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市通管办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云南省区域性股权市场挂牌情况查询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省证监局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14" descr="企业上市合法合规信息核查“一件事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620" y="3114040"/>
            <a:ext cx="1558925" cy="14122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42620" y="278765"/>
            <a:ext cx="1084262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50240" y="1268730"/>
          <a:ext cx="10882262" cy="485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885"/>
                <a:gridCol w="695886"/>
                <a:gridCol w="1147076"/>
                <a:gridCol w="1331427"/>
                <a:gridCol w="3481959"/>
                <a:gridCol w="1336197"/>
                <a:gridCol w="2193832"/>
              </a:tblGrid>
              <a:tr h="464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70865">
                <a:tc rowSpan="10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15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企业破产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信息核查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区政务服务局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统筹相关申请核查信息的受理、分派、汇总和结果送达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区政务服务局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企业车辆信息核查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企业不动产登记信息核查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社会保险参保缴费记录核查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企业注册、登记等基本信息核查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企业人员医保缴存信息核查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企业房产信息核查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企业人员住房公积金缴存信息核查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企业纳税缴税情况信息核查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企业海关税款缴纳、货物通关信息核查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昆明海关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图片 15" descr="企业破产信息核查“一件事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110" y="3068955"/>
            <a:ext cx="1746885" cy="16573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05790" y="278765"/>
            <a:ext cx="1093851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云南省“高效办成一件事”2024年度</a:t>
            </a:r>
            <a:r>
              <a:rPr 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第一批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05155" y="1268730"/>
          <a:ext cx="10901291" cy="533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387"/>
                <a:gridCol w="680387"/>
                <a:gridCol w="1222918"/>
                <a:gridCol w="1160105"/>
                <a:gridCol w="2991722"/>
                <a:gridCol w="2136774"/>
                <a:gridCol w="2028998"/>
              </a:tblGrid>
              <a:tr h="4641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322580">
                <a:tc rowSpan="12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注销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退出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16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企业注销登记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税务注销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42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企业注销登记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海关报关单位备案注销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昆明海关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注销社会保险登记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57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银行账户注销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中国人民银行云南省分行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企业印章注销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食品生产许可注销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食品经营许可注销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计量标准器具核准许可注销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计量器具型式批准许可注销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重要工业产品许可注销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检验检测机构资质认定许可注销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图片 16" descr="da6c1dea7955719a3372e2e1e632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218" y="3204210"/>
            <a:ext cx="1527175" cy="14008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”2024 年度新一批重点事项清单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09320"/>
          <a:ext cx="10579735" cy="578802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44611"/>
                <a:gridCol w="644612"/>
                <a:gridCol w="1065606"/>
                <a:gridCol w="1180098"/>
                <a:gridCol w="3057282"/>
                <a:gridCol w="1874203"/>
                <a:gridCol w="2113323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348615">
                <a:tc rowSpan="1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企业迁移登记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企业迁入申请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61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企业迁出调档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6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67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企业税务迁出申请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6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迁出地住房公积金个人账户封存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61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迁入地住房公积金单位登记开户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6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迁出地社会保险单位基本信息变更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5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迁入地企业社会保险登记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食品经营备案（仅销售预包装食品）信息变更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区市场监管局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00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企业数据填报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市场监管年报填报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33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工业产品获证企业年报填报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9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年度财务报表填报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22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统计报表填报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区统计局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13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社保信息填报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66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海关管理企业年报填报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昆明海关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45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外商投资企业(机构)年报填报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市商务局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企业迁移登记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195" y="2033905"/>
            <a:ext cx="1628775" cy="1612265"/>
          </a:xfrm>
          <a:prstGeom prst="rect">
            <a:avLst/>
          </a:prstGeom>
        </p:spPr>
      </p:pic>
      <p:pic>
        <p:nvPicPr>
          <p:cNvPr id="6" name="图片 5" descr="企业数据填报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360" y="4599305"/>
            <a:ext cx="1623695" cy="15786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”2024 年度新一批重点事项清单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09320"/>
          <a:ext cx="10580370" cy="5562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44614"/>
                <a:gridCol w="644613"/>
                <a:gridCol w="1065610"/>
                <a:gridCol w="1180103"/>
                <a:gridCol w="2774045"/>
                <a:gridCol w="2175347"/>
                <a:gridCol w="2096038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43053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大件运输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公路超限运输许可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92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特型机动车临时行驶车号牌核发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市公安局交通警察支队车辆管理所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072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特殊车辆在城市道路上行驶(包括经过城市桥梁)审批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道路货物运输经营许可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l" fontAlgn="ctr">
                        <a:buNone/>
                      </a:pP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区交通运输局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63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就医费用报销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职工医保个人账户家庭共济办理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基本医疗保险参保人员异地就医备案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911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五种门诊慢特病费用跨省直接结算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1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医疗费用报销直接结算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0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生育费用直接结算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6" descr="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65" y="1628775"/>
            <a:ext cx="1447800" cy="1450340"/>
          </a:xfrm>
          <a:prstGeom prst="rect">
            <a:avLst/>
          </a:prstGeom>
        </p:spPr>
      </p:pic>
      <p:pic>
        <p:nvPicPr>
          <p:cNvPr id="6" name="图片 5" descr="就医费用报销二维码"/>
          <p:cNvPicPr>
            <a:picLocks noChangeAspect="1"/>
          </p:cNvPicPr>
          <p:nvPr/>
        </p:nvPicPr>
        <p:blipFill>
          <a:blip r:embed="rId4"/>
          <a:srcRect l="5010" t="7462" r="7496" b="5209"/>
          <a:stretch>
            <a:fillRect/>
          </a:stretch>
        </p:blipFill>
        <p:spPr>
          <a:xfrm>
            <a:off x="9471660" y="4013835"/>
            <a:ext cx="1574800" cy="15754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”2024 年度新一批重点事项清单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09320"/>
          <a:ext cx="10532110" cy="36722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7725"/>
                <a:gridCol w="650875"/>
                <a:gridCol w="1483360"/>
                <a:gridCol w="1646555"/>
                <a:gridCol w="2058035"/>
                <a:gridCol w="1843405"/>
                <a:gridCol w="2002155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396240">
                <a:tc rowSpan="8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安居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住房公积金个人住房贷款购房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房屋交易合同网签备案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个人身份信息核验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婚姻信息核验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区民政局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征信信息查询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中国人民银行云南省分行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贷款审批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市住房公积金中心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借款合同面签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云南省金融监管局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9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房地产交易税费申报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10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不动产抵押登记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住房公积金个人住房贷款购房二维码"/>
          <p:cNvPicPr>
            <a:picLocks noChangeAspect="1"/>
          </p:cNvPicPr>
          <p:nvPr/>
        </p:nvPicPr>
        <p:blipFill>
          <a:blip r:embed="rId3"/>
          <a:srcRect l="2505" t="4886" r="2487" b="4852"/>
          <a:stretch>
            <a:fillRect/>
          </a:stretch>
        </p:blipFill>
        <p:spPr>
          <a:xfrm>
            <a:off x="9561830" y="2214245"/>
            <a:ext cx="1710055" cy="16656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新月形 2"/>
          <p:cNvSpPr/>
          <p:nvPr/>
        </p:nvSpPr>
        <p:spPr>
          <a:xfrm rot="10800000">
            <a:off x="2139526" y="1000763"/>
            <a:ext cx="1185695" cy="2371388"/>
          </a:xfrm>
          <a:prstGeom prst="moon">
            <a:avLst>
              <a:gd name="adj" fmla="val 0"/>
            </a:avLst>
          </a:prstGeom>
          <a:solidFill>
            <a:srgbClr val="90C250"/>
          </a:solidFill>
          <a:ln w="12700">
            <a:solidFill>
              <a:srgbClr val="90C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45099" y="911877"/>
            <a:ext cx="180020" cy="180020"/>
          </a:xfrm>
          <a:prstGeom prst="ellipse">
            <a:avLst/>
          </a:prstGeom>
          <a:solidFill>
            <a:srgbClr val="90C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025187" y="1451937"/>
            <a:ext cx="180020" cy="180020"/>
          </a:xfrm>
          <a:prstGeom prst="ellipse">
            <a:avLst/>
          </a:prstGeom>
          <a:solidFill>
            <a:srgbClr val="90C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245101" y="3253261"/>
            <a:ext cx="180020" cy="180020"/>
          </a:xfrm>
          <a:prstGeom prst="ellipse">
            <a:avLst/>
          </a:prstGeom>
          <a:solidFill>
            <a:srgbClr val="90C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025187" y="2772084"/>
            <a:ext cx="180020" cy="180020"/>
          </a:xfrm>
          <a:prstGeom prst="ellipse">
            <a:avLst/>
          </a:prstGeom>
          <a:solidFill>
            <a:srgbClr val="90C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205207" y="2052004"/>
            <a:ext cx="180020" cy="180020"/>
          </a:xfrm>
          <a:prstGeom prst="ellipse">
            <a:avLst/>
          </a:prstGeom>
          <a:solidFill>
            <a:srgbClr val="90C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新月形 37"/>
          <p:cNvSpPr/>
          <p:nvPr/>
        </p:nvSpPr>
        <p:spPr>
          <a:xfrm>
            <a:off x="1231541" y="4104656"/>
            <a:ext cx="1185695" cy="2371388"/>
          </a:xfrm>
          <a:prstGeom prst="moon">
            <a:avLst>
              <a:gd name="adj" fmla="val 0"/>
            </a:avLst>
          </a:prstGeom>
          <a:noFill/>
          <a:ln w="12700">
            <a:solidFill>
              <a:srgbClr val="5EA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131006" y="4026234"/>
            <a:ext cx="180020" cy="1800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864306" y="6396339"/>
            <a:ext cx="180020" cy="1800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86139" y="5421627"/>
            <a:ext cx="180020" cy="1800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6E4C-A786-42C8-98B7-EB52B4851D53}" type="slidenum">
              <a:rPr lang="zh-CN" altLang="en-US" smtClean="0"/>
            </a:fld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>
            <a:off x="1546504" y="4424757"/>
            <a:ext cx="1914173" cy="1834928"/>
          </a:xfrm>
          <a:custGeom>
            <a:avLst/>
            <a:gdLst>
              <a:gd name="T0" fmla="*/ 526 w 590"/>
              <a:gd name="T1" fmla="*/ 92 h 566"/>
              <a:gd name="T2" fmla="*/ 426 w 590"/>
              <a:gd name="T3" fmla="*/ 25 h 566"/>
              <a:gd name="T4" fmla="*/ 327 w 590"/>
              <a:gd name="T5" fmla="*/ 2 h 566"/>
              <a:gd name="T6" fmla="*/ 326 w 590"/>
              <a:gd name="T7" fmla="*/ 2 h 566"/>
              <a:gd name="T8" fmla="*/ 289 w 590"/>
              <a:gd name="T9" fmla="*/ 0 h 566"/>
              <a:gd name="T10" fmla="*/ 262 w 590"/>
              <a:gd name="T11" fmla="*/ 1 h 566"/>
              <a:gd name="T12" fmla="*/ 176 w 590"/>
              <a:gd name="T13" fmla="*/ 14 h 566"/>
              <a:gd name="T14" fmla="*/ 58 w 590"/>
              <a:gd name="T15" fmla="*/ 79 h 566"/>
              <a:gd name="T16" fmla="*/ 29 w 590"/>
              <a:gd name="T17" fmla="*/ 119 h 566"/>
              <a:gd name="T18" fmla="*/ 22 w 590"/>
              <a:gd name="T19" fmla="*/ 133 h 566"/>
              <a:gd name="T20" fmla="*/ 0 w 590"/>
              <a:gd name="T21" fmla="*/ 245 h 566"/>
              <a:gd name="T22" fmla="*/ 25 w 590"/>
              <a:gd name="T23" fmla="*/ 363 h 566"/>
              <a:gd name="T24" fmla="*/ 187 w 590"/>
              <a:gd name="T25" fmla="*/ 538 h 566"/>
              <a:gd name="T26" fmla="*/ 278 w 590"/>
              <a:gd name="T27" fmla="*/ 563 h 566"/>
              <a:gd name="T28" fmla="*/ 382 w 590"/>
              <a:gd name="T29" fmla="*/ 550 h 566"/>
              <a:gd name="T30" fmla="*/ 480 w 590"/>
              <a:gd name="T31" fmla="*/ 476 h 566"/>
              <a:gd name="T32" fmla="*/ 570 w 590"/>
              <a:gd name="T33" fmla="*/ 301 h 566"/>
              <a:gd name="T34" fmla="*/ 526 w 590"/>
              <a:gd name="T35" fmla="*/ 92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0" h="566">
                <a:moveTo>
                  <a:pt x="526" y="92"/>
                </a:moveTo>
                <a:cubicBezTo>
                  <a:pt x="498" y="61"/>
                  <a:pt x="464" y="40"/>
                  <a:pt x="426" y="25"/>
                </a:cubicBezTo>
                <a:cubicBezTo>
                  <a:pt x="394" y="12"/>
                  <a:pt x="361" y="5"/>
                  <a:pt x="327" y="2"/>
                </a:cubicBezTo>
                <a:cubicBezTo>
                  <a:pt x="327" y="2"/>
                  <a:pt x="327" y="2"/>
                  <a:pt x="326" y="2"/>
                </a:cubicBezTo>
                <a:cubicBezTo>
                  <a:pt x="315" y="1"/>
                  <a:pt x="303" y="0"/>
                  <a:pt x="289" y="0"/>
                </a:cubicBezTo>
                <a:cubicBezTo>
                  <a:pt x="280" y="0"/>
                  <a:pt x="271" y="1"/>
                  <a:pt x="262" y="1"/>
                </a:cubicBezTo>
                <a:cubicBezTo>
                  <a:pt x="237" y="1"/>
                  <a:pt x="207" y="5"/>
                  <a:pt x="176" y="14"/>
                </a:cubicBezTo>
                <a:cubicBezTo>
                  <a:pt x="121" y="29"/>
                  <a:pt x="76" y="54"/>
                  <a:pt x="58" y="79"/>
                </a:cubicBezTo>
                <a:cubicBezTo>
                  <a:pt x="47" y="91"/>
                  <a:pt x="37" y="104"/>
                  <a:pt x="29" y="119"/>
                </a:cubicBezTo>
                <a:cubicBezTo>
                  <a:pt x="26" y="124"/>
                  <a:pt x="24" y="128"/>
                  <a:pt x="22" y="133"/>
                </a:cubicBezTo>
                <a:cubicBezTo>
                  <a:pt x="8" y="163"/>
                  <a:pt x="0" y="202"/>
                  <a:pt x="0" y="245"/>
                </a:cubicBezTo>
                <a:cubicBezTo>
                  <a:pt x="0" y="291"/>
                  <a:pt x="9" y="333"/>
                  <a:pt x="25" y="363"/>
                </a:cubicBezTo>
                <a:cubicBezTo>
                  <a:pt x="58" y="439"/>
                  <a:pt x="111" y="499"/>
                  <a:pt x="187" y="538"/>
                </a:cubicBezTo>
                <a:cubicBezTo>
                  <a:pt x="215" y="552"/>
                  <a:pt x="246" y="560"/>
                  <a:pt x="278" y="563"/>
                </a:cubicBezTo>
                <a:cubicBezTo>
                  <a:pt x="314" y="566"/>
                  <a:pt x="349" y="563"/>
                  <a:pt x="382" y="550"/>
                </a:cubicBezTo>
                <a:cubicBezTo>
                  <a:pt x="422" y="535"/>
                  <a:pt x="453" y="508"/>
                  <a:pt x="480" y="476"/>
                </a:cubicBezTo>
                <a:cubicBezTo>
                  <a:pt x="524" y="425"/>
                  <a:pt x="554" y="366"/>
                  <a:pt x="570" y="301"/>
                </a:cubicBezTo>
                <a:cubicBezTo>
                  <a:pt x="590" y="225"/>
                  <a:pt x="580" y="153"/>
                  <a:pt x="526" y="92"/>
                </a:cubicBezTo>
                <a:close/>
              </a:path>
            </a:pathLst>
          </a:custGeom>
          <a:solidFill>
            <a:srgbClr val="5EABF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636395" y="4836160"/>
            <a:ext cx="1606550" cy="101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sz="373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咨询方式</a:t>
            </a:r>
            <a:endParaRPr sz="373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3526558">
            <a:off x="884544" y="1288463"/>
            <a:ext cx="1914172" cy="1834928"/>
          </a:xfrm>
          <a:custGeom>
            <a:avLst/>
            <a:gdLst>
              <a:gd name="T0" fmla="*/ 526 w 590"/>
              <a:gd name="T1" fmla="*/ 92 h 566"/>
              <a:gd name="T2" fmla="*/ 426 w 590"/>
              <a:gd name="T3" fmla="*/ 25 h 566"/>
              <a:gd name="T4" fmla="*/ 327 w 590"/>
              <a:gd name="T5" fmla="*/ 2 h 566"/>
              <a:gd name="T6" fmla="*/ 326 w 590"/>
              <a:gd name="T7" fmla="*/ 2 h 566"/>
              <a:gd name="T8" fmla="*/ 289 w 590"/>
              <a:gd name="T9" fmla="*/ 0 h 566"/>
              <a:gd name="T10" fmla="*/ 262 w 590"/>
              <a:gd name="T11" fmla="*/ 1 h 566"/>
              <a:gd name="T12" fmla="*/ 176 w 590"/>
              <a:gd name="T13" fmla="*/ 14 h 566"/>
              <a:gd name="T14" fmla="*/ 58 w 590"/>
              <a:gd name="T15" fmla="*/ 79 h 566"/>
              <a:gd name="T16" fmla="*/ 29 w 590"/>
              <a:gd name="T17" fmla="*/ 119 h 566"/>
              <a:gd name="T18" fmla="*/ 22 w 590"/>
              <a:gd name="T19" fmla="*/ 133 h 566"/>
              <a:gd name="T20" fmla="*/ 0 w 590"/>
              <a:gd name="T21" fmla="*/ 245 h 566"/>
              <a:gd name="T22" fmla="*/ 25 w 590"/>
              <a:gd name="T23" fmla="*/ 363 h 566"/>
              <a:gd name="T24" fmla="*/ 187 w 590"/>
              <a:gd name="T25" fmla="*/ 538 h 566"/>
              <a:gd name="T26" fmla="*/ 278 w 590"/>
              <a:gd name="T27" fmla="*/ 563 h 566"/>
              <a:gd name="T28" fmla="*/ 382 w 590"/>
              <a:gd name="T29" fmla="*/ 550 h 566"/>
              <a:gd name="T30" fmla="*/ 480 w 590"/>
              <a:gd name="T31" fmla="*/ 476 h 566"/>
              <a:gd name="T32" fmla="*/ 570 w 590"/>
              <a:gd name="T33" fmla="*/ 301 h 566"/>
              <a:gd name="T34" fmla="*/ 526 w 590"/>
              <a:gd name="T35" fmla="*/ 92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0" h="566">
                <a:moveTo>
                  <a:pt x="526" y="92"/>
                </a:moveTo>
                <a:cubicBezTo>
                  <a:pt x="498" y="61"/>
                  <a:pt x="464" y="40"/>
                  <a:pt x="426" y="25"/>
                </a:cubicBezTo>
                <a:cubicBezTo>
                  <a:pt x="394" y="12"/>
                  <a:pt x="361" y="5"/>
                  <a:pt x="327" y="2"/>
                </a:cubicBezTo>
                <a:cubicBezTo>
                  <a:pt x="327" y="2"/>
                  <a:pt x="327" y="2"/>
                  <a:pt x="326" y="2"/>
                </a:cubicBezTo>
                <a:cubicBezTo>
                  <a:pt x="315" y="1"/>
                  <a:pt x="303" y="0"/>
                  <a:pt x="289" y="0"/>
                </a:cubicBezTo>
                <a:cubicBezTo>
                  <a:pt x="280" y="0"/>
                  <a:pt x="271" y="1"/>
                  <a:pt x="262" y="1"/>
                </a:cubicBezTo>
                <a:cubicBezTo>
                  <a:pt x="237" y="1"/>
                  <a:pt x="207" y="5"/>
                  <a:pt x="176" y="14"/>
                </a:cubicBezTo>
                <a:cubicBezTo>
                  <a:pt x="121" y="29"/>
                  <a:pt x="76" y="54"/>
                  <a:pt x="58" y="79"/>
                </a:cubicBezTo>
                <a:cubicBezTo>
                  <a:pt x="47" y="91"/>
                  <a:pt x="37" y="104"/>
                  <a:pt x="29" y="119"/>
                </a:cubicBezTo>
                <a:cubicBezTo>
                  <a:pt x="26" y="124"/>
                  <a:pt x="24" y="128"/>
                  <a:pt x="22" y="133"/>
                </a:cubicBezTo>
                <a:cubicBezTo>
                  <a:pt x="8" y="163"/>
                  <a:pt x="0" y="202"/>
                  <a:pt x="0" y="245"/>
                </a:cubicBezTo>
                <a:cubicBezTo>
                  <a:pt x="0" y="291"/>
                  <a:pt x="9" y="333"/>
                  <a:pt x="25" y="363"/>
                </a:cubicBezTo>
                <a:cubicBezTo>
                  <a:pt x="58" y="439"/>
                  <a:pt x="111" y="499"/>
                  <a:pt x="187" y="538"/>
                </a:cubicBezTo>
                <a:cubicBezTo>
                  <a:pt x="215" y="552"/>
                  <a:pt x="246" y="560"/>
                  <a:pt x="278" y="563"/>
                </a:cubicBezTo>
                <a:cubicBezTo>
                  <a:pt x="314" y="566"/>
                  <a:pt x="349" y="563"/>
                  <a:pt x="382" y="550"/>
                </a:cubicBezTo>
                <a:cubicBezTo>
                  <a:pt x="422" y="535"/>
                  <a:pt x="453" y="508"/>
                  <a:pt x="480" y="476"/>
                </a:cubicBezTo>
                <a:cubicBezTo>
                  <a:pt x="524" y="425"/>
                  <a:pt x="554" y="366"/>
                  <a:pt x="570" y="301"/>
                </a:cubicBezTo>
                <a:cubicBezTo>
                  <a:pt x="590" y="225"/>
                  <a:pt x="580" y="153"/>
                  <a:pt x="526" y="92"/>
                </a:cubicBezTo>
                <a:close/>
              </a:path>
            </a:pathLst>
          </a:custGeom>
          <a:solidFill>
            <a:srgbClr val="90C25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210310" y="1616710"/>
            <a:ext cx="1576070" cy="101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sz="373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办理方式</a:t>
            </a:r>
            <a:endParaRPr sz="373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56025" y="733425"/>
            <a:ext cx="7553960" cy="161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线上办理：请登录云南省政务服务网“高效办成一件事”专区（网址：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https://zwfw.yn.gov.cn/portal/#/work-service/catalogue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57295" y="4867910"/>
            <a:ext cx="7335520" cy="13074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五华区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政务服务中心咨询电话：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0871-</a:t>
            </a:r>
            <a:r>
              <a:rPr 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66036603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手机微信扫一扫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一件事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事项办事指南二维码查询。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56025" y="2411730"/>
            <a:ext cx="749300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latinLnBrk="0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线下办理：请前往云南省昆明市五华区龙泉路191号万彩城市花园6栋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楼</a:t>
            </a:r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五华区政务服务中心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或各县（市）区政务服务中心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高效办成一件事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服务专区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办理。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 eaLnBrk="1" latinLnBrk="0" hangingPunct="1">
              <a:lnSpc>
                <a:spcPct val="150000"/>
              </a:lnSpc>
              <a:buClrTx/>
              <a:buSzTx/>
              <a:buFontTx/>
            </a:pP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33" grpId="0" bldLvl="0" animBg="1"/>
      <p:bldP spid="34" grpId="0" bldLvl="0" animBg="1"/>
      <p:bldP spid="35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27" grpId="0" bldLvl="0" animBg="1"/>
      <p:bldP spid="29" grpId="0"/>
      <p:bldP spid="31" grpId="0" bldLvl="0" animBg="1"/>
      <p:bldP spid="36" grpId="0"/>
      <p:bldP spid="46" grpId="0"/>
      <p:bldP spid="47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”2024 年度新一批重点事项清单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09320"/>
          <a:ext cx="10589260" cy="56724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44647"/>
                <a:gridCol w="644646"/>
                <a:gridCol w="1065665"/>
                <a:gridCol w="1348331"/>
                <a:gridCol w="2801619"/>
                <a:gridCol w="2306654"/>
                <a:gridCol w="1777698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404495">
                <a:tc rowSpan="1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安居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申请公租房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保障性住房信息核查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96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个人身份信息核验(户籍信息、居住证信息)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车辆信息核验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市公安局交通警察支队车辆管理所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42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低保、特困、低收入人员信息核验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区民政局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婚姻信息核验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99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新就业无房人员学历信息核验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18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社会保险参保缴费记录查询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4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不动产登记信息核验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7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二手房转移登记及水电气联动过户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房屋交易合同网签备案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房地产交易税费申报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不动产统一登记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电表过户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区科技和工业信息化局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水表过户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区水务局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28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天然气过户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 descr="公租房二维码"/>
          <p:cNvPicPr>
            <a:picLocks noChangeAspect="1"/>
          </p:cNvPicPr>
          <p:nvPr/>
        </p:nvPicPr>
        <p:blipFill>
          <a:blip r:embed="rId3"/>
          <a:srcRect l="3338" t="6040" r="5006" b="6550"/>
          <a:stretch>
            <a:fillRect/>
          </a:stretch>
        </p:blipFill>
        <p:spPr>
          <a:xfrm>
            <a:off x="9741535" y="2078990"/>
            <a:ext cx="1585689" cy="1483200"/>
          </a:xfrm>
          <a:prstGeom prst="rect">
            <a:avLst/>
          </a:prstGeom>
        </p:spPr>
      </p:pic>
      <p:pic>
        <p:nvPicPr>
          <p:cNvPr id="4" name="图片 3" descr="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05" y="4733925"/>
            <a:ext cx="1464945" cy="14839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”2024 年度新一批重点事项清单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09320"/>
          <a:ext cx="9911080" cy="58223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41972"/>
                <a:gridCol w="641973"/>
                <a:gridCol w="1061244"/>
                <a:gridCol w="1175267"/>
                <a:gridCol w="2472276"/>
                <a:gridCol w="1813676"/>
                <a:gridCol w="2104672"/>
              </a:tblGrid>
              <a:tr h="452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338455">
                <a:tc rowSpan="1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业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退役军人服务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rgbClr val="E4EDDE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区退役军人事务局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退役报到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区退役军人事务局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49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自主就业一次性经济补助金的给付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26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自主就业职业技能培训和就业创业指导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83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户口登记(退役军人恢复户口)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28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居民身份证申领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97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社会保险登记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12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军地养老保险关系转移接续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98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社会保障卡(含电子社保卡)申领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9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基本医疗保险参保和变更登记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63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基本医疗保险关系转移接续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预备役登记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区武装部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落户介绍信登记申领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区武装部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适应性培训报名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区武装部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失业保险关系转移接续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 descr="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043" y="3338830"/>
            <a:ext cx="1439545" cy="14376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13777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”2024 年度新一批重点事项清单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85825" y="892175"/>
          <a:ext cx="10128250" cy="39300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93829"/>
                <a:gridCol w="693829"/>
                <a:gridCol w="1146327"/>
                <a:gridCol w="1269358"/>
                <a:gridCol w="2815539"/>
                <a:gridCol w="1814721"/>
                <a:gridCol w="1694647"/>
              </a:tblGrid>
              <a:tr h="454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406400"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育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留学服务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区教育体育局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自费出国留学人员存档服务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省教育厅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86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国家公派留学人员派出服务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37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国(境)外学历学位认证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93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留学人员就业报到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210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个人因私出入境记录查询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43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企业营业执照信息核验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00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社会保险参保缴费记录查询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775">
                <a:tc vMerge="1">
                  <a:tcPr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/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个人身份信息核验(户籍信息)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575" y="2213610"/>
            <a:ext cx="1442720" cy="14427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720725" y="278765"/>
            <a:ext cx="1063180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 ”202</a:t>
            </a:r>
            <a:r>
              <a:rPr lang="en-US" altLang="zh-CN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</a:t>
            </a:r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721360" y="1255395"/>
          <a:ext cx="10630535" cy="51536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8815"/>
                <a:gridCol w="1550670"/>
                <a:gridCol w="1760855"/>
                <a:gridCol w="2426335"/>
                <a:gridCol w="1835150"/>
                <a:gridCol w="2378710"/>
              </a:tblGrid>
              <a:tr h="466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rgbClr val="5E988C"/>
                      </a:solidFill>
                      <a:prstDash val="solid"/>
                    </a:lnB>
                    <a:solidFill>
                      <a:srgbClr val="5E988C"/>
                    </a:solidFill>
                  </a:tcPr>
                </a:tc>
              </a:tr>
              <a:tr h="628650">
                <a:tc rowSpan="4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企业开办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市市场监管局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企业设立登记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市场监管局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9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发票领用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税务局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4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企业社会保险登记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人力资源社会保障局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07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住房公积金单位登记开户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市住房公积金管理中心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725">
                <a:tc rowSpan="7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企业准营(开超市)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7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市市场监管局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市场监管局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9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 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卫生健康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9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设置大型户外广告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审批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区综合执法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9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在城市建筑物、设施上悬挂、张贴宣传品审批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9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消防救援局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9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烟草专卖零售许可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烟草专卖局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96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第二类医疗器械经营备案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sz="12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 </a:t>
                      </a:r>
                      <a:r>
                        <a:rPr lang="zh-CN" altLang="en-US" sz="1200" b="1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</a:t>
                      </a:r>
                      <a:r>
                        <a:rPr lang="en-US" altLang="en-US" sz="1200" b="1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市场监管局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12" descr="33e0ba796e434eae17548d326ae2e05"/>
          <p:cNvPicPr>
            <a:picLocks noChangeAspect="1"/>
          </p:cNvPicPr>
          <p:nvPr/>
        </p:nvPicPr>
        <p:blipFill>
          <a:blip r:embed="rId2"/>
          <a:srcRect l="3220" t="2695" r="2869" b="1662"/>
          <a:stretch>
            <a:fillRect/>
          </a:stretch>
        </p:blipFill>
        <p:spPr>
          <a:xfrm>
            <a:off x="9471343" y="2303780"/>
            <a:ext cx="1501775" cy="1376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3" descr="cb7083916498840d81ac39ef80074b0"/>
          <p:cNvPicPr>
            <a:picLocks noChangeAspect="1"/>
          </p:cNvPicPr>
          <p:nvPr/>
        </p:nvPicPr>
        <p:blipFill>
          <a:blip r:embed="rId3"/>
          <a:srcRect l="3705" t="3325" r="2869" b="1862"/>
          <a:stretch>
            <a:fillRect/>
          </a:stretch>
        </p:blipFill>
        <p:spPr>
          <a:xfrm>
            <a:off x="9561830" y="4283075"/>
            <a:ext cx="1540510" cy="1470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89610" y="295275"/>
            <a:ext cx="1073404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云南省“高效办成一件事 ”202</a:t>
            </a:r>
            <a:r>
              <a:rPr 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2</a:t>
            </a:r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95325" y="1313815"/>
          <a:ext cx="10793095" cy="477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685"/>
                <a:gridCol w="1546860"/>
                <a:gridCol w="1931035"/>
                <a:gridCol w="2362835"/>
                <a:gridCol w="2018665"/>
                <a:gridCol w="2152015"/>
              </a:tblGrid>
              <a:tr h="455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1125855">
                <a:tc rowSpan="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涉企不动产登记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财产和行为税合并申报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823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国有建设用地使用权及房屋所有权登记转移登记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图片 20" descr="eb6f70d0ed65aa3af3e85618f80742d"/>
          <p:cNvPicPr>
            <a:picLocks noChangeAspect="1"/>
          </p:cNvPicPr>
          <p:nvPr/>
        </p:nvPicPr>
        <p:blipFill>
          <a:blip r:embed="rId3"/>
          <a:srcRect l="2779" t="2299" r="2383" b="2255"/>
          <a:stretch>
            <a:fillRect/>
          </a:stretch>
        </p:blipFill>
        <p:spPr>
          <a:xfrm>
            <a:off x="9651048" y="2213610"/>
            <a:ext cx="1517015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3058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昆明市“高效办成一件事”2025年度重点事项清单</a:t>
            </a:r>
            <a:endParaRPr lang="zh-CN" altLang="en-US"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8210"/>
          <a:ext cx="10550525" cy="547751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0065"/>
                <a:gridCol w="1706245"/>
                <a:gridCol w="3364865"/>
                <a:gridCol w="1278890"/>
                <a:gridCol w="1848485"/>
                <a:gridCol w="183197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886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开办食品加工企业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建设工程消防验收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36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建设工程消防验收备案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食品（含保健食品）生产许可（首次申请）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9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重要工业产品生产许可（食品相关产品）发证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07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食品企业标准备案（新办、修订）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区卫生健康局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粮食收购资格备案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区发展改革局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22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建设项目环境影响报告表审批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市生态环境局五华分局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6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排污许可证首次申请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市生态环境局五华分局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3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开办花卉种植企业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建设项目环境影响报告表审批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市生态环境局五华分局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96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农作物种子生产经营许可证核发（主要农作物常规种子或非主要农作物种子）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6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农作物种子生产经营备案（种子生产者）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87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普通林草种子生产经营许可证新办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区自然资源局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农业植物及其产品调运检疫及植物检疫证书签发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1988820"/>
            <a:ext cx="1800000" cy="182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0" y="4418965"/>
            <a:ext cx="1800000" cy="17948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3058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昆明市“高效办成一件事”2025年度重点事项清单</a:t>
            </a:r>
            <a:endParaRPr lang="zh-CN" altLang="en-US"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8210"/>
          <a:ext cx="10550525" cy="56508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0065"/>
                <a:gridCol w="1706245"/>
                <a:gridCol w="3364865"/>
                <a:gridCol w="1278890"/>
                <a:gridCol w="1848485"/>
                <a:gridCol w="183197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232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特色养殖企业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建设项目环境影响报告表审批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区生态环境局五华分局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排污许可证首次申请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区生态环境局五华分局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11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动物防疫条件合格证核发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8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水域滩涂养殖证的审核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07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水产苗种生产审批（不含原种场）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人工繁育国家重点保护水生野生动物审批（除白鱀豚等外）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43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出售、购买、利用国家重点保护水生野生动物及其制品审批（除白鱀豚等外）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区农业农村局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生产、经营非药品类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易制毒化学品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生产经营单位生产安全事故应急预案备案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危险化学品经营许可证新证核发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70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危险化学品生产企业安全生产许可新证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5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非药品类易制毒化学品生产许可证新证核发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5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非药品类易制毒化学品经营许可证新证核发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36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非药品类易制毒化学品第二类生产首次备案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2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非药品类易制毒化学品第三类生产首次备案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非药品类易制毒化学品第二类经营首次备案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41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非药品类易制毒化学品第三类经营首次备案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区应急管理局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1763395"/>
            <a:ext cx="1800000" cy="1743590"/>
          </a:xfrm>
          <a:prstGeom prst="rect">
            <a:avLst/>
          </a:prstGeom>
        </p:spPr>
      </p:pic>
      <p:pic>
        <p:nvPicPr>
          <p:cNvPr id="4" name="图片 3" descr="生产、经营非药品类"/>
          <p:cNvPicPr>
            <a:picLocks noChangeAspect="1"/>
          </p:cNvPicPr>
          <p:nvPr/>
        </p:nvPicPr>
        <p:blipFill>
          <a:blip r:embed="rId4"/>
          <a:srcRect l="7480" t="8413" r="7480" b="7480"/>
          <a:stretch>
            <a:fillRect/>
          </a:stretch>
        </p:blipFill>
        <p:spPr>
          <a:xfrm>
            <a:off x="9606280" y="4104005"/>
            <a:ext cx="1800000" cy="1780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3058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昆明市“高效办成一件事”2025年度重点事项清单</a:t>
            </a:r>
            <a:endParaRPr lang="zh-CN" altLang="en-US"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8210"/>
          <a:ext cx="10550525" cy="58648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0065"/>
                <a:gridCol w="1706245"/>
                <a:gridCol w="3364865"/>
                <a:gridCol w="1229995"/>
                <a:gridCol w="1897380"/>
                <a:gridCol w="183197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886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开影院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电影放映单位设立审批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区委宣传部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区委宣传部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90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食品经营许可（销售、餐饮）新办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公共场所卫生许可（除饭馆、咖啡馆、酒吧、茶座等）（新办）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区卫生健康局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16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公众聚集场所投入使用、营业前消防安全检查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区消防救援大队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115">
                <a:tc rowSpan="6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开游乐场相关审批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特种设备使用登记（新办）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5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经营高危险性体育项目许可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区教育体育局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食品经营许可（销售、餐饮）新办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2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设置大型户外广告审批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区综合执法局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70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在城市建筑物、设施上悬挂、张贴宣传品审批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区综合执法局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30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公众聚集场所投入使用、营业前消防安全检查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区消防救援大队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4665">
                <a:tc row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开挖深基坑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取水许可证核发（首次申请）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市水务局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区水务局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99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城镇污水排入排水管网许可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区水务局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97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城市建筑垃圾处置核准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区综合执法局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365" y="1358265"/>
            <a:ext cx="1800000" cy="177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710" y="3158490"/>
            <a:ext cx="1800000" cy="17746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195" y="4959350"/>
            <a:ext cx="1800000" cy="180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3058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昆明市“高效办成一件事”2025年度重点事项清单</a:t>
            </a:r>
            <a:endParaRPr lang="zh-CN" altLang="en-US"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8210"/>
          <a:ext cx="10550525" cy="59143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0065"/>
                <a:gridCol w="1706245"/>
                <a:gridCol w="3282950"/>
                <a:gridCol w="1311910"/>
                <a:gridCol w="1897380"/>
                <a:gridCol w="183197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6254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加装电梯相关审批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房屋建筑工程质量监督注册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57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临时占用城市绿地审批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区综合执法局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086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特种设备安装、改造、维修告知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8645">
                <a:tc row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人才引进服务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引进人才落户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市公安局五华分局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接迁配偶及配偶子女落户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市公安局五华分局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007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城乡居民基本养老保险关系转移接续申请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815">
                <a:tc row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工伤保险伤残待遇申领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及事项确认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伤残待遇申领（一次性伤残补助金、伤残津贴和生活护理费）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保障局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区人力资源社会保障局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99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一次性工伤医疗补助金申请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区人力资源社会保障局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97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辅助器具配置或更换申请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区人力资源社会保障局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280" y="1358265"/>
            <a:ext cx="1800000" cy="17947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710" y="3203575"/>
            <a:ext cx="1800000" cy="1789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280" y="5043805"/>
            <a:ext cx="1800000" cy="17796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25830"/>
          <a:ext cx="10558780" cy="58508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56895"/>
                <a:gridCol w="1715770"/>
                <a:gridCol w="3433445"/>
                <a:gridCol w="1304925"/>
                <a:gridCol w="1886585"/>
                <a:gridCol w="1661160"/>
              </a:tblGrid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641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开眼镜店   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45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第三类医疗器械经营许可新办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98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rgbClr val="5E98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31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98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05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开文创店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6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31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7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开烟花爆竹（零售）店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区应急管理局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263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烟花爆竹经营（零售）许可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区应急管理局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0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小餐饮店变更地址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食品经营许可（销售、餐饮）注销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图片 16" descr="眼镜店"/>
          <p:cNvPicPr>
            <a:picLocks noChangeAspect="1"/>
          </p:cNvPicPr>
          <p:nvPr/>
        </p:nvPicPr>
        <p:blipFill>
          <a:blip r:embed="rId3"/>
          <a:srcRect l="6639" t="4991" r="6777" b="6793"/>
          <a:stretch>
            <a:fillRect/>
          </a:stretch>
        </p:blipFill>
        <p:spPr>
          <a:xfrm>
            <a:off x="9876155" y="1403985"/>
            <a:ext cx="1283335" cy="1289685"/>
          </a:xfrm>
          <a:prstGeom prst="rect">
            <a:avLst/>
          </a:prstGeom>
        </p:spPr>
      </p:pic>
      <p:pic>
        <p:nvPicPr>
          <p:cNvPr id="18" name="图片 17" descr="开文创店"/>
          <p:cNvPicPr>
            <a:picLocks noChangeAspect="1"/>
          </p:cNvPicPr>
          <p:nvPr/>
        </p:nvPicPr>
        <p:blipFill>
          <a:blip r:embed="rId4"/>
          <a:srcRect l="5993" t="6879" r="7887" b="7849"/>
          <a:stretch>
            <a:fillRect/>
          </a:stretch>
        </p:blipFill>
        <p:spPr>
          <a:xfrm>
            <a:off x="9876155" y="2799080"/>
            <a:ext cx="1283970" cy="1250950"/>
          </a:xfrm>
          <a:prstGeom prst="rect">
            <a:avLst/>
          </a:prstGeom>
        </p:spPr>
      </p:pic>
      <p:pic>
        <p:nvPicPr>
          <p:cNvPr id="19" name="图片 18" descr="烟花爆竹"/>
          <p:cNvPicPr>
            <a:picLocks noChangeAspect="1"/>
          </p:cNvPicPr>
          <p:nvPr/>
        </p:nvPicPr>
        <p:blipFill>
          <a:blip r:embed="rId5"/>
          <a:srcRect l="6492" t="8158" r="8011" b="7654"/>
          <a:stretch>
            <a:fillRect/>
          </a:stretch>
        </p:blipFill>
        <p:spPr>
          <a:xfrm>
            <a:off x="9966325" y="4224655"/>
            <a:ext cx="1224915" cy="1170305"/>
          </a:xfrm>
          <a:prstGeom prst="rect">
            <a:avLst/>
          </a:prstGeom>
        </p:spPr>
      </p:pic>
      <p:pic>
        <p:nvPicPr>
          <p:cNvPr id="20" name="图片 19" descr="小餐饮店变更地址"/>
          <p:cNvPicPr>
            <a:picLocks noChangeAspect="1"/>
          </p:cNvPicPr>
          <p:nvPr/>
        </p:nvPicPr>
        <p:blipFill>
          <a:blip r:embed="rId6"/>
          <a:srcRect l="7103" t="7334" r="8672" b="7014"/>
          <a:stretch>
            <a:fillRect/>
          </a:stretch>
        </p:blipFill>
        <p:spPr>
          <a:xfrm>
            <a:off x="9921240" y="5499100"/>
            <a:ext cx="1249680" cy="12566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875665" y="953770"/>
          <a:ext cx="10587355" cy="573722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676064"/>
                <a:gridCol w="1145387"/>
                <a:gridCol w="1256734"/>
                <a:gridCol w="2643505"/>
                <a:gridCol w="1938902"/>
                <a:gridCol w="2250440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445770">
                <a:tc rowSpan="12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个体工商户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转型为企业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清税信息核验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区税务局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个体工商户转型为企业变更登记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企业印章刻制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25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基本账户开立或账户信息变更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中国人民银行云南省分行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社会保险登记或参保信息变更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住房公积金企业缴存登记或信息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变更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市住房公积金管理中心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合格境外投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资者资格审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批与开户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云南证监局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合格境外投资者资格审批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云南证监局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经营证券期货业务许可证核发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7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证券账户开立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1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期货账户开立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3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外汇登记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国家外汇局云南省分局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579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基本账户开立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中国人民银行云南省分行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个体工商户转型为企业"/>
          <p:cNvPicPr>
            <a:picLocks noChangeAspect="1"/>
          </p:cNvPicPr>
          <p:nvPr/>
        </p:nvPicPr>
        <p:blipFill>
          <a:blip r:embed="rId2"/>
          <a:srcRect l="7282" t="8229" r="8334" b="8333"/>
          <a:stretch>
            <a:fillRect/>
          </a:stretch>
        </p:blipFill>
        <p:spPr>
          <a:xfrm>
            <a:off x="9426575" y="1853248"/>
            <a:ext cx="1764000" cy="1711935"/>
          </a:xfrm>
          <a:prstGeom prst="rect">
            <a:avLst/>
          </a:prstGeom>
        </p:spPr>
      </p:pic>
      <p:pic>
        <p:nvPicPr>
          <p:cNvPr id="7" name="图片 6" descr="合格境外投资者"/>
          <p:cNvPicPr>
            <a:picLocks noChangeAspect="1"/>
          </p:cNvPicPr>
          <p:nvPr/>
        </p:nvPicPr>
        <p:blipFill>
          <a:blip r:embed="rId3"/>
          <a:srcRect l="6718" t="8390" r="6267" b="8164"/>
          <a:stretch>
            <a:fillRect/>
          </a:stretch>
        </p:blipFill>
        <p:spPr>
          <a:xfrm>
            <a:off x="9381490" y="4328795"/>
            <a:ext cx="1794296" cy="171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86460" y="863600"/>
          <a:ext cx="10566400" cy="6985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1335"/>
                <a:gridCol w="1710690"/>
                <a:gridCol w="3372485"/>
                <a:gridCol w="1282065"/>
                <a:gridCol w="1852295"/>
                <a:gridCol w="1827530"/>
              </a:tblGrid>
              <a:tr h="461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78803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小餐饮店变更名称、法定代表人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食品经营许可（销售、餐饮）变更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118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公众聚集场所投入使用、营业前消防安全检查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区消防救援大队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1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母婴用品店变更名称、法定代表人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食品经营许可（销售、餐饮）变更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《医疗器械经营备案凭证》变更申请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1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公众聚集场所投入使用、营业前消防安全检查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区消防救援大队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母婴用品店变更地址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食品经营许可（销售、餐饮）注销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食品经营许可（销售、餐饮）新办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《医疗器械经营备案凭证》变更申请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公众聚集场所投入使用、营业前消防安全检查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区消防救援大队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45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母婴用品店注销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食品经营许可（销售、餐饮）注销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20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《医疗器械经营备案凭证》标注申请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图片 20" descr="小餐饮店变更名称等"/>
          <p:cNvPicPr>
            <a:picLocks noChangeAspect="1"/>
          </p:cNvPicPr>
          <p:nvPr/>
        </p:nvPicPr>
        <p:blipFill>
          <a:blip r:embed="rId3"/>
          <a:srcRect l="7320" t="6750" r="8103" b="8490"/>
          <a:stretch>
            <a:fillRect/>
          </a:stretch>
        </p:blipFill>
        <p:spPr>
          <a:xfrm>
            <a:off x="9920923" y="1448753"/>
            <a:ext cx="1166495" cy="1208405"/>
          </a:xfrm>
          <a:prstGeom prst="rect">
            <a:avLst/>
          </a:prstGeom>
        </p:spPr>
      </p:pic>
      <p:pic>
        <p:nvPicPr>
          <p:cNvPr id="22" name="图片 21" descr="母婴用品店变更名称"/>
          <p:cNvPicPr>
            <a:picLocks noChangeAspect="1"/>
          </p:cNvPicPr>
          <p:nvPr/>
        </p:nvPicPr>
        <p:blipFill>
          <a:blip r:embed="rId4"/>
          <a:srcRect l="7324" t="4977" r="8107" b="8525"/>
          <a:stretch>
            <a:fillRect/>
          </a:stretch>
        </p:blipFill>
        <p:spPr>
          <a:xfrm>
            <a:off x="9921240" y="2753995"/>
            <a:ext cx="1211580" cy="1269365"/>
          </a:xfrm>
          <a:prstGeom prst="rect">
            <a:avLst/>
          </a:prstGeom>
        </p:spPr>
      </p:pic>
      <p:pic>
        <p:nvPicPr>
          <p:cNvPr id="23" name="图片 22" descr="母婴用品店变更地址"/>
          <p:cNvPicPr>
            <a:picLocks noChangeAspect="1"/>
          </p:cNvPicPr>
          <p:nvPr/>
        </p:nvPicPr>
        <p:blipFill>
          <a:blip r:embed="rId5"/>
          <a:srcRect l="8333" t="6981" r="7597" b="7675"/>
          <a:stretch>
            <a:fillRect/>
          </a:stretch>
        </p:blipFill>
        <p:spPr>
          <a:xfrm>
            <a:off x="9966325" y="4239260"/>
            <a:ext cx="1204595" cy="1288415"/>
          </a:xfrm>
          <a:prstGeom prst="rect">
            <a:avLst/>
          </a:prstGeom>
        </p:spPr>
      </p:pic>
      <p:pic>
        <p:nvPicPr>
          <p:cNvPr id="24" name="图片 23" descr="母婴用品店注销"/>
          <p:cNvPicPr>
            <a:picLocks noChangeAspect="1"/>
          </p:cNvPicPr>
          <p:nvPr/>
        </p:nvPicPr>
        <p:blipFill>
          <a:blip r:embed="rId6"/>
          <a:srcRect l="5525" t="6901" r="8011" b="7270"/>
          <a:stretch>
            <a:fillRect/>
          </a:stretch>
        </p:blipFill>
        <p:spPr>
          <a:xfrm>
            <a:off x="9966008" y="5634038"/>
            <a:ext cx="1191895" cy="11931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53440"/>
          <a:ext cx="10570845" cy="58254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6415"/>
                <a:gridCol w="1553845"/>
                <a:gridCol w="3580130"/>
                <a:gridCol w="1295400"/>
                <a:gridCol w="1871345"/>
                <a:gridCol w="1743710"/>
              </a:tblGrid>
              <a:tr h="437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3751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开烧烤店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l" fontAlgn="ctr">
                        <a:lnSpc>
                          <a:spcPct val="150000"/>
                        </a:lnSpc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91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食品摊贩备案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18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开冷冻品店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8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1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8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420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开土特产店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25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860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开奶茶店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77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39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" name="图片 24" descr="开烧烤店"/>
          <p:cNvPicPr>
            <a:picLocks noChangeAspect="1"/>
          </p:cNvPicPr>
          <p:nvPr/>
        </p:nvPicPr>
        <p:blipFill>
          <a:blip r:embed="rId3"/>
          <a:srcRect l="6887" t="6975" r="9275" b="8222"/>
          <a:stretch>
            <a:fillRect/>
          </a:stretch>
        </p:blipFill>
        <p:spPr>
          <a:xfrm>
            <a:off x="9876155" y="1358900"/>
            <a:ext cx="1109345" cy="1157605"/>
          </a:xfrm>
          <a:prstGeom prst="rect">
            <a:avLst/>
          </a:prstGeom>
        </p:spPr>
      </p:pic>
      <p:pic>
        <p:nvPicPr>
          <p:cNvPr id="26" name="图片 25" descr="开冷冻品店"/>
          <p:cNvPicPr>
            <a:picLocks noChangeAspect="1"/>
          </p:cNvPicPr>
          <p:nvPr/>
        </p:nvPicPr>
        <p:blipFill>
          <a:blip r:embed="rId4"/>
          <a:srcRect l="6731" t="5586" r="7653" b="8683"/>
          <a:stretch>
            <a:fillRect/>
          </a:stretch>
        </p:blipFill>
        <p:spPr>
          <a:xfrm>
            <a:off x="9921240" y="2663825"/>
            <a:ext cx="1158875" cy="1139190"/>
          </a:xfrm>
          <a:prstGeom prst="rect">
            <a:avLst/>
          </a:prstGeom>
        </p:spPr>
      </p:pic>
      <p:pic>
        <p:nvPicPr>
          <p:cNvPr id="27" name="图片 26" descr="开土特产店"/>
          <p:cNvPicPr>
            <a:picLocks noChangeAspect="1"/>
          </p:cNvPicPr>
          <p:nvPr/>
        </p:nvPicPr>
        <p:blipFill>
          <a:blip r:embed="rId5"/>
          <a:srcRect l="7919" t="7044" r="7044" b="6952"/>
          <a:stretch>
            <a:fillRect/>
          </a:stretch>
        </p:blipFill>
        <p:spPr>
          <a:xfrm>
            <a:off x="9966325" y="4058920"/>
            <a:ext cx="1244600" cy="1235710"/>
          </a:xfrm>
          <a:prstGeom prst="rect">
            <a:avLst/>
          </a:prstGeom>
        </p:spPr>
      </p:pic>
      <p:pic>
        <p:nvPicPr>
          <p:cNvPr id="28" name="图片 27" descr="开奶茶店"/>
          <p:cNvPicPr>
            <a:picLocks noChangeAspect="1"/>
          </p:cNvPicPr>
          <p:nvPr/>
        </p:nvPicPr>
        <p:blipFill>
          <a:blip r:embed="rId6"/>
          <a:srcRect l="5896" t="7622" r="7877" b="6979"/>
          <a:stretch>
            <a:fillRect/>
          </a:stretch>
        </p:blipFill>
        <p:spPr>
          <a:xfrm>
            <a:off x="9966325" y="5454015"/>
            <a:ext cx="1188720" cy="11861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9475"/>
          <a:ext cx="10586085" cy="5796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5780"/>
                <a:gridCol w="1725930"/>
                <a:gridCol w="3402330"/>
                <a:gridCol w="1292860"/>
                <a:gridCol w="1868805"/>
                <a:gridCol w="1770380"/>
              </a:tblGrid>
              <a:tr h="4432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76250">
                <a:tc rowSpan="3"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开农药经营店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农药经营许可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农作物种子生产经营备案（经营代销种子/经营不分装种子）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开兽药经营店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兽药经营许可核发（新办）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开宠物诊所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6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执业兽医备案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99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动物诊疗许可证核发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26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兽药经营许可证核发（新办）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02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开印章刻制店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0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公章刻制业特种行业许可证核发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" name="图片 28" descr="开农药经营店"/>
          <p:cNvPicPr>
            <a:picLocks noChangeAspect="1"/>
          </p:cNvPicPr>
          <p:nvPr/>
        </p:nvPicPr>
        <p:blipFill>
          <a:blip r:embed="rId3"/>
          <a:srcRect l="6495" t="6813" r="8383" b="7042"/>
          <a:stretch>
            <a:fillRect/>
          </a:stretch>
        </p:blipFill>
        <p:spPr>
          <a:xfrm>
            <a:off x="9966325" y="1403985"/>
            <a:ext cx="1173480" cy="1196340"/>
          </a:xfrm>
          <a:prstGeom prst="rect">
            <a:avLst/>
          </a:prstGeom>
        </p:spPr>
      </p:pic>
      <p:pic>
        <p:nvPicPr>
          <p:cNvPr id="30" name="图片 29" descr="开兽药经营店"/>
          <p:cNvPicPr>
            <a:picLocks noChangeAspect="1"/>
          </p:cNvPicPr>
          <p:nvPr/>
        </p:nvPicPr>
        <p:blipFill>
          <a:blip r:embed="rId4"/>
          <a:srcRect l="6091" t="6253" r="8076" b="8230"/>
          <a:stretch>
            <a:fillRect/>
          </a:stretch>
        </p:blipFill>
        <p:spPr>
          <a:xfrm>
            <a:off x="9966325" y="2708910"/>
            <a:ext cx="1181100" cy="1181100"/>
          </a:xfrm>
          <a:prstGeom prst="rect">
            <a:avLst/>
          </a:prstGeom>
        </p:spPr>
      </p:pic>
      <p:pic>
        <p:nvPicPr>
          <p:cNvPr id="31" name="图片 30" descr="开宠物诊所"/>
          <p:cNvPicPr>
            <a:picLocks noChangeAspect="1"/>
          </p:cNvPicPr>
          <p:nvPr/>
        </p:nvPicPr>
        <p:blipFill>
          <a:blip r:embed="rId5"/>
          <a:srcRect l="6909" t="7724" r="7969" b="7310"/>
          <a:stretch>
            <a:fillRect/>
          </a:stretch>
        </p:blipFill>
        <p:spPr>
          <a:xfrm>
            <a:off x="10011410" y="4104005"/>
            <a:ext cx="1173480" cy="1210310"/>
          </a:xfrm>
          <a:prstGeom prst="rect">
            <a:avLst/>
          </a:prstGeom>
        </p:spPr>
      </p:pic>
      <p:pic>
        <p:nvPicPr>
          <p:cNvPr id="32" name="图片 31" descr="开印章刻制店"/>
          <p:cNvPicPr>
            <a:picLocks noChangeAspect="1"/>
          </p:cNvPicPr>
          <p:nvPr/>
        </p:nvPicPr>
        <p:blipFill>
          <a:blip r:embed="rId6"/>
          <a:srcRect l="6230" t="7985" r="7383" b="7756"/>
          <a:stretch>
            <a:fillRect/>
          </a:stretch>
        </p:blipFill>
        <p:spPr>
          <a:xfrm>
            <a:off x="10056495" y="5468620"/>
            <a:ext cx="1188720" cy="1168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6935"/>
          <a:ext cx="10587355" cy="56572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3400"/>
                <a:gridCol w="1372870"/>
                <a:gridCol w="3827780"/>
                <a:gridCol w="1311910"/>
                <a:gridCol w="1783715"/>
                <a:gridCol w="1757680"/>
              </a:tblGrid>
              <a:tr h="414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272415">
                <a:tc rowSpan="4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开健身房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区卫生健康委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/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公共场所卫生许可（除饭店、咖啡店、酒吧、茶座等）（新办）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区卫生健康委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53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1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开淋浴场所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公共场所卫生许可（除饭馆、咖啡馆、酒吧、茶座等）（新办）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0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开足浴店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公共场所卫生许可（除饭馆、咖啡馆、酒吧、茶座等）（新办）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5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开KTV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内资娱乐场所经营活动审批（新办）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公共场所卫生许可（除饭馆、咖啡馆、酒吧、茶座等）（新办）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0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" name="图片 32" descr="开健身房"/>
          <p:cNvPicPr>
            <a:picLocks noChangeAspect="1"/>
          </p:cNvPicPr>
          <p:nvPr/>
        </p:nvPicPr>
        <p:blipFill>
          <a:blip r:embed="rId3"/>
          <a:srcRect l="7880" t="7682" r="6959" b="7270"/>
          <a:stretch>
            <a:fillRect/>
          </a:stretch>
        </p:blipFill>
        <p:spPr>
          <a:xfrm>
            <a:off x="10056495" y="1358900"/>
            <a:ext cx="1238250" cy="1120140"/>
          </a:xfrm>
          <a:prstGeom prst="rect">
            <a:avLst/>
          </a:prstGeom>
        </p:spPr>
      </p:pic>
      <p:pic>
        <p:nvPicPr>
          <p:cNvPr id="34" name="图片 33" descr="开淋浴场所"/>
          <p:cNvPicPr>
            <a:picLocks noChangeAspect="1"/>
          </p:cNvPicPr>
          <p:nvPr/>
        </p:nvPicPr>
        <p:blipFill>
          <a:blip r:embed="rId4"/>
          <a:srcRect l="7416" t="8139" r="10226" b="7910"/>
          <a:stretch>
            <a:fillRect/>
          </a:stretch>
        </p:blipFill>
        <p:spPr>
          <a:xfrm>
            <a:off x="10011410" y="2753995"/>
            <a:ext cx="1135380" cy="1066165"/>
          </a:xfrm>
          <a:prstGeom prst="rect">
            <a:avLst/>
          </a:prstGeom>
        </p:spPr>
      </p:pic>
      <p:pic>
        <p:nvPicPr>
          <p:cNvPr id="35" name="图片 34" descr="开足浴店"/>
          <p:cNvPicPr>
            <a:picLocks noChangeAspect="1"/>
          </p:cNvPicPr>
          <p:nvPr/>
        </p:nvPicPr>
        <p:blipFill>
          <a:blip r:embed="rId5"/>
          <a:srcRect l="6218" t="5176" r="7554" b="6871"/>
          <a:stretch>
            <a:fillRect/>
          </a:stretch>
        </p:blipFill>
        <p:spPr>
          <a:xfrm>
            <a:off x="10011410" y="4037965"/>
            <a:ext cx="1188720" cy="1057910"/>
          </a:xfrm>
          <a:prstGeom prst="rect">
            <a:avLst/>
          </a:prstGeom>
        </p:spPr>
      </p:pic>
      <p:pic>
        <p:nvPicPr>
          <p:cNvPr id="36" name="图片 35" descr="开KTV"/>
          <p:cNvPicPr>
            <a:picLocks noChangeAspect="1"/>
          </p:cNvPicPr>
          <p:nvPr/>
        </p:nvPicPr>
        <p:blipFill>
          <a:blip r:embed="rId6"/>
          <a:srcRect l="7969" t="5507" r="7462" b="6379"/>
          <a:stretch>
            <a:fillRect/>
          </a:stretch>
        </p:blipFill>
        <p:spPr>
          <a:xfrm>
            <a:off x="10101580" y="5229225"/>
            <a:ext cx="1165860" cy="1224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54710"/>
          <a:ext cx="10538460" cy="57232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3240"/>
                <a:gridCol w="1440815"/>
                <a:gridCol w="3659505"/>
                <a:gridCol w="1286510"/>
                <a:gridCol w="1859280"/>
                <a:gridCol w="1769110"/>
              </a:tblGrid>
              <a:tr h="430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32740">
                <a:tc rowSpan="4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开农家乐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10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3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公共场所卫生许可（除饭馆、咖啡馆、酒吧、茶座等）（新办）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1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开网吧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内资从事互联网上网服务经营活动审批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8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053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1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开社区老年幸福食堂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291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053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3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开旅行社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国内旅游业务和入境旅游业务经营许可（新办）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" name="图片 36" descr="开农家乐"/>
          <p:cNvPicPr>
            <a:picLocks noChangeAspect="1"/>
          </p:cNvPicPr>
          <p:nvPr/>
        </p:nvPicPr>
        <p:blipFill>
          <a:blip r:embed="rId3"/>
          <a:srcRect l="5627" t="6587" r="6919" b="7228"/>
          <a:stretch>
            <a:fillRect/>
          </a:stretch>
        </p:blipFill>
        <p:spPr>
          <a:xfrm>
            <a:off x="9876155" y="1358900"/>
            <a:ext cx="1203960" cy="1196340"/>
          </a:xfrm>
          <a:prstGeom prst="rect">
            <a:avLst/>
          </a:prstGeom>
        </p:spPr>
      </p:pic>
      <p:pic>
        <p:nvPicPr>
          <p:cNvPr id="38" name="图片 37" descr="开网吧"/>
          <p:cNvPicPr>
            <a:picLocks noChangeAspect="1"/>
          </p:cNvPicPr>
          <p:nvPr/>
        </p:nvPicPr>
        <p:blipFill>
          <a:blip r:embed="rId4"/>
          <a:srcRect l="5438" t="6447" r="7742" b="7956"/>
          <a:stretch>
            <a:fillRect/>
          </a:stretch>
        </p:blipFill>
        <p:spPr>
          <a:xfrm>
            <a:off x="9921240" y="2844165"/>
            <a:ext cx="1196340" cy="1002030"/>
          </a:xfrm>
          <a:prstGeom prst="rect">
            <a:avLst/>
          </a:prstGeom>
        </p:spPr>
      </p:pic>
      <p:pic>
        <p:nvPicPr>
          <p:cNvPr id="39" name="图片 38" descr="开社区老年幸福食堂"/>
          <p:cNvPicPr>
            <a:picLocks noChangeAspect="1"/>
          </p:cNvPicPr>
          <p:nvPr/>
        </p:nvPicPr>
        <p:blipFill>
          <a:blip r:embed="rId5"/>
          <a:srcRect l="8249" t="6627" r="10968" b="6995"/>
          <a:stretch>
            <a:fillRect/>
          </a:stretch>
        </p:blipFill>
        <p:spPr>
          <a:xfrm>
            <a:off x="9946640" y="4058920"/>
            <a:ext cx="1028065" cy="1043305"/>
          </a:xfrm>
          <a:prstGeom prst="rect">
            <a:avLst/>
          </a:prstGeom>
        </p:spPr>
      </p:pic>
      <p:pic>
        <p:nvPicPr>
          <p:cNvPr id="5" name="ID_29B27F381196485384098E12A0D430E4" descr="（昆明市）开旅行社“一件事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640" y="5364480"/>
            <a:ext cx="1195070" cy="11220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3760"/>
          <a:ext cx="10567035" cy="80029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8955"/>
                <a:gridCol w="1734185"/>
                <a:gridCol w="3420110"/>
                <a:gridCol w="1299845"/>
                <a:gridCol w="1878965"/>
                <a:gridCol w="1704975"/>
              </a:tblGrid>
              <a:tr h="454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74803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旅行社变更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公司登记（变更登记）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565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国内旅游业务和入境旅游业务经营许可（变更）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549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开饲料添加剂加工厂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饲料添加剂生产审批（新办）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612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饲料添加剂产品批准文号核发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开口腔诊所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诊所执业备案（新办）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5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医师执业首次注册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5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医师执业变更注册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医师多机构执业备案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5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护士执业注册(首次注册）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8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护士执业注册（变更注册）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5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放射源诊疗技术和医用辐射机构许可（新办）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D_329B7D94C5A74807887ED4A49B405BC4" descr="（昆明市）旅行社变更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325" y="1473518"/>
            <a:ext cx="1195070" cy="1303655"/>
          </a:xfrm>
          <a:prstGeom prst="rect">
            <a:avLst/>
          </a:prstGeom>
        </p:spPr>
      </p:pic>
      <p:pic>
        <p:nvPicPr>
          <p:cNvPr id="8" name="ID_2A403130122A400EBC0FAD1C7540FBE6" descr="（昆明市）开饲料添加剂加工厂“一件事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2978785"/>
            <a:ext cx="1195070" cy="1306830"/>
          </a:xfrm>
          <a:prstGeom prst="rect">
            <a:avLst/>
          </a:prstGeom>
        </p:spPr>
      </p:pic>
      <p:pic>
        <p:nvPicPr>
          <p:cNvPr id="41" name="图片 40" descr="开口腔诊所"/>
          <p:cNvPicPr>
            <a:picLocks noChangeAspect="1"/>
          </p:cNvPicPr>
          <p:nvPr/>
        </p:nvPicPr>
        <p:blipFill>
          <a:blip r:embed="rId5"/>
          <a:srcRect l="7014" t="5739" r="6908" b="6270"/>
          <a:stretch>
            <a:fillRect/>
          </a:stretch>
        </p:blipFill>
        <p:spPr>
          <a:xfrm>
            <a:off x="10011410" y="4869180"/>
            <a:ext cx="1195070" cy="1324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27035" y="70364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01065"/>
          <a:ext cx="10587355" cy="76136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6890"/>
                <a:gridCol w="1696720"/>
                <a:gridCol w="3345180"/>
                <a:gridCol w="1271270"/>
                <a:gridCol w="1837690"/>
                <a:gridCol w="1919605"/>
              </a:tblGrid>
              <a:tr h="4527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48615">
                <a:tc rowSpan="6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开中医诊所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中医医疗机构执业登记（新办）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25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医师执业首次注册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47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医师执业变更注册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47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医师多机构执业备案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85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护士执业注册(首次注册）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护士执业注册（变更注册）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8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开诊所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诊所执业备案（新办）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t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t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t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t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建设项目环境影响登记表备案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4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医师执业首次注册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70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医师执业变更注册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护士执业首次注册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8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护士执业变更注册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95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办医院执业登记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医疗机构执业登记（许可）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医疗广告审查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4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2" name="图片 41" descr="开中医诊所"/>
          <p:cNvPicPr>
            <a:picLocks noChangeAspect="1"/>
          </p:cNvPicPr>
          <p:nvPr/>
        </p:nvPicPr>
        <p:blipFill>
          <a:blip r:embed="rId3"/>
          <a:srcRect l="6243" t="7492" r="6972" b="6972"/>
          <a:stretch>
            <a:fillRect/>
          </a:stretch>
        </p:blipFill>
        <p:spPr>
          <a:xfrm>
            <a:off x="9921240" y="1763713"/>
            <a:ext cx="1195070" cy="1246505"/>
          </a:xfrm>
          <a:prstGeom prst="rect">
            <a:avLst/>
          </a:prstGeom>
        </p:spPr>
      </p:pic>
      <p:pic>
        <p:nvPicPr>
          <p:cNvPr id="43" name="图片 42" descr="开诊所"/>
          <p:cNvPicPr>
            <a:picLocks noChangeAspect="1"/>
          </p:cNvPicPr>
          <p:nvPr/>
        </p:nvPicPr>
        <p:blipFill>
          <a:blip r:embed="rId4"/>
          <a:srcRect l="8058" t="6715" r="5988" b="8002"/>
          <a:stretch>
            <a:fillRect/>
          </a:stretch>
        </p:blipFill>
        <p:spPr>
          <a:xfrm>
            <a:off x="9921240" y="3608705"/>
            <a:ext cx="1195070" cy="1186180"/>
          </a:xfrm>
          <a:prstGeom prst="rect">
            <a:avLst/>
          </a:prstGeom>
        </p:spPr>
      </p:pic>
      <p:pic>
        <p:nvPicPr>
          <p:cNvPr id="44" name="图片 43" descr="办医院执业登记"/>
          <p:cNvPicPr>
            <a:picLocks noChangeAspect="1"/>
          </p:cNvPicPr>
          <p:nvPr/>
        </p:nvPicPr>
        <p:blipFill>
          <a:blip r:embed="rId5"/>
          <a:srcRect l="6868" t="6243" r="8221" b="8221"/>
          <a:stretch>
            <a:fillRect/>
          </a:stretch>
        </p:blipFill>
        <p:spPr>
          <a:xfrm>
            <a:off x="9966325" y="5408613"/>
            <a:ext cx="1176020" cy="11842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57250"/>
          <a:ext cx="10566400" cy="60267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6415"/>
                <a:gridCol w="1697355"/>
                <a:gridCol w="3577590"/>
                <a:gridCol w="1151255"/>
                <a:gridCol w="1870075"/>
                <a:gridCol w="1743710"/>
              </a:tblGrid>
              <a:tr h="449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“一件事”名称</a:t>
                      </a:r>
                      <a:endParaRPr lang="zh-CN" altLang="en-US" sz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6799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办医疗机构放射诊疗许可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医疗机构放射性职业病危害建设项目预评价报告审核</a:t>
                      </a:r>
                      <a:endParaRPr lang="zh-CN" altLang="en-US" sz="1200" b="1" i="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区卫生健康局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区卫生健康局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40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医疗机构放射性职业病危害建设项目竣工验收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58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放射源诊疗技术和医用辐射机构许可（新办）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341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开代理记账公司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公司登记（设立登记）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区财政局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99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中介机构从事代理记账业务审批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区财政局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9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开办民办职业培训学校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建设工程消防验收或备案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区住房城乡建设局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3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民办职业培训学校设立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09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公司登记（设立登记）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5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开非营利性民办幼儿园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民办非企业单位成立登记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3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食品经营许可（销售、餐饮）新办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16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实施中等及中等以下学历教育、学前教育、自学考试助学及其他文化教育的学校设立、变更和终止审批（筹备设立）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区教育体育局</a:t>
                      </a:r>
                      <a:endParaRPr lang="zh-CN" altLang="en-US" sz="14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5" name="图片 44" descr="办医疗机构反射诊疗许可"/>
          <p:cNvPicPr>
            <a:picLocks noChangeAspect="1"/>
          </p:cNvPicPr>
          <p:nvPr/>
        </p:nvPicPr>
        <p:blipFill>
          <a:blip r:embed="rId3"/>
          <a:srcRect l="7492" t="5619" r="8221" b="7596"/>
          <a:stretch>
            <a:fillRect/>
          </a:stretch>
        </p:blipFill>
        <p:spPr>
          <a:xfrm>
            <a:off x="9966325" y="1358583"/>
            <a:ext cx="1177290" cy="1212215"/>
          </a:xfrm>
          <a:prstGeom prst="rect">
            <a:avLst/>
          </a:prstGeom>
        </p:spPr>
      </p:pic>
      <p:pic>
        <p:nvPicPr>
          <p:cNvPr id="46" name="图片 45" descr="开代理记账公司"/>
          <p:cNvPicPr>
            <a:picLocks noChangeAspect="1"/>
          </p:cNvPicPr>
          <p:nvPr/>
        </p:nvPicPr>
        <p:blipFill>
          <a:blip r:embed="rId4"/>
          <a:srcRect l="6486" t="6486" r="9189" b="8010"/>
          <a:stretch>
            <a:fillRect/>
          </a:stretch>
        </p:blipFill>
        <p:spPr>
          <a:xfrm>
            <a:off x="9921240" y="2663825"/>
            <a:ext cx="1195070" cy="1211580"/>
          </a:xfrm>
          <a:prstGeom prst="rect">
            <a:avLst/>
          </a:prstGeom>
        </p:spPr>
      </p:pic>
      <p:pic>
        <p:nvPicPr>
          <p:cNvPr id="47" name="图片 46" descr="开民办职业培训学校"/>
          <p:cNvPicPr>
            <a:picLocks noChangeAspect="1"/>
          </p:cNvPicPr>
          <p:nvPr/>
        </p:nvPicPr>
        <p:blipFill>
          <a:blip r:embed="rId5"/>
          <a:srcRect l="7076" t="5897" r="8600" b="7420"/>
          <a:stretch>
            <a:fillRect/>
          </a:stretch>
        </p:blipFill>
        <p:spPr>
          <a:xfrm>
            <a:off x="9948545" y="4047490"/>
            <a:ext cx="1195070" cy="1228090"/>
          </a:xfrm>
          <a:prstGeom prst="rect">
            <a:avLst/>
          </a:prstGeom>
        </p:spPr>
      </p:pic>
      <p:pic>
        <p:nvPicPr>
          <p:cNvPr id="48" name="图片 47" descr="开非营利性民办幼儿园"/>
          <p:cNvPicPr>
            <a:picLocks noChangeAspect="1"/>
          </p:cNvPicPr>
          <p:nvPr/>
        </p:nvPicPr>
        <p:blipFill>
          <a:blip r:embed="rId6"/>
          <a:srcRect l="5897" t="7666" r="6830" b="7420"/>
          <a:stretch>
            <a:fillRect/>
          </a:stretch>
        </p:blipFill>
        <p:spPr>
          <a:xfrm>
            <a:off x="9966325" y="5588953"/>
            <a:ext cx="1195070" cy="11626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1220"/>
          <a:ext cx="10586720" cy="54984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3240"/>
                <a:gridCol w="1717040"/>
                <a:gridCol w="3385185"/>
                <a:gridCol w="1285875"/>
                <a:gridCol w="1859280"/>
                <a:gridCol w="1816100"/>
              </a:tblGrid>
              <a:tr h="424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36245">
                <a:tc rowSpan="6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公路涉路施工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占用、挖掘公路、公路用地或者使公路改线审批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960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跨越、穿越公路及在公路用地范围内架设、埋设管线、电缆等设施，或者利用公路桥梁、公路隧道、涵洞铺设电缆等设施许可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66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设置非公路标志审批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39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在公路增设或改造平面交叉道口审批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公路建筑控制区内埋设管线、电缆等设施许可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2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涉路施工交通安全审查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770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开网约车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网络预约出租汽车驾驶员从业资格证（新办）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2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道路运输企业聘用驾驶员备案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3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开巡游出租车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巡游出租汽车驾驶员证核发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659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道路运输企业聘用驾驶员备案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9" name="图片 48" descr="公路涉路施工"/>
          <p:cNvPicPr>
            <a:picLocks noChangeAspect="1"/>
          </p:cNvPicPr>
          <p:nvPr/>
        </p:nvPicPr>
        <p:blipFill>
          <a:blip r:embed="rId3"/>
          <a:srcRect l="7076" t="6486" r="8010" b="6830"/>
          <a:stretch>
            <a:fillRect/>
          </a:stretch>
        </p:blipFill>
        <p:spPr>
          <a:xfrm>
            <a:off x="9966325" y="2033588"/>
            <a:ext cx="1195070" cy="1219835"/>
          </a:xfrm>
          <a:prstGeom prst="rect">
            <a:avLst/>
          </a:prstGeom>
        </p:spPr>
      </p:pic>
      <p:pic>
        <p:nvPicPr>
          <p:cNvPr id="89" name="图片 88" descr="开网约车"/>
          <p:cNvPicPr>
            <a:picLocks noChangeAspect="1"/>
          </p:cNvPicPr>
          <p:nvPr/>
        </p:nvPicPr>
        <p:blipFill>
          <a:blip r:embed="rId4"/>
          <a:srcRect l="8400" t="8900" r="9400" b="8900"/>
          <a:stretch>
            <a:fillRect/>
          </a:stretch>
        </p:blipFill>
        <p:spPr>
          <a:xfrm>
            <a:off x="10011410" y="3879215"/>
            <a:ext cx="1111250" cy="1100455"/>
          </a:xfrm>
          <a:prstGeom prst="rect">
            <a:avLst/>
          </a:prstGeom>
        </p:spPr>
      </p:pic>
      <p:pic>
        <p:nvPicPr>
          <p:cNvPr id="90" name="图片 89" descr="开巡游出租车"/>
          <p:cNvPicPr>
            <a:picLocks noChangeAspect="1"/>
          </p:cNvPicPr>
          <p:nvPr/>
        </p:nvPicPr>
        <p:blipFill>
          <a:blip r:embed="rId5"/>
          <a:srcRect l="8200" t="8900" r="8800" b="9100"/>
          <a:stretch>
            <a:fillRect/>
          </a:stretch>
        </p:blipFill>
        <p:spPr>
          <a:xfrm>
            <a:off x="9972993" y="5139055"/>
            <a:ext cx="1188085" cy="1173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59155"/>
          <a:ext cx="10587355" cy="58553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3400"/>
                <a:gridCol w="1664335"/>
                <a:gridCol w="3539490"/>
                <a:gridCol w="1311275"/>
                <a:gridCol w="1896745"/>
                <a:gridCol w="1642110"/>
              </a:tblGrid>
              <a:tr h="455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6692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船舶登记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船舶国籍证书核发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75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船舶所有权登记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75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举办营业性演出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大型群众性活动安全许可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04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营业性演出审批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区文化和旅游局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4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实验动物生产（野生）新办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实验动物生产许可（新办）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977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权限内出售、购买、利用陆生野生动物及其制品审批（办理）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市林草局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70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实验动物生产（野生）续办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实验动物生产许可（续办）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230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权限内出售、购买、利用陆生野生动物及其制品审批（办理）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市林草局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D_E9F54B9B1C9B45908EF9543D89E1B03E" descr="（昆明市）船舶登记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95" y="1358900"/>
            <a:ext cx="1181100" cy="1309370"/>
          </a:xfrm>
          <a:prstGeom prst="rect">
            <a:avLst/>
          </a:prstGeom>
        </p:spPr>
      </p:pic>
      <p:pic>
        <p:nvPicPr>
          <p:cNvPr id="50" name="图片 49" descr="举办营业性演出"/>
          <p:cNvPicPr>
            <a:picLocks noChangeAspect="1"/>
          </p:cNvPicPr>
          <p:nvPr/>
        </p:nvPicPr>
        <p:blipFill>
          <a:blip r:embed="rId4"/>
          <a:srcRect l="8200" t="7927" r="7559" b="8362"/>
          <a:stretch>
            <a:fillRect/>
          </a:stretch>
        </p:blipFill>
        <p:spPr>
          <a:xfrm>
            <a:off x="10056495" y="2708910"/>
            <a:ext cx="1196340" cy="1188720"/>
          </a:xfrm>
          <a:prstGeom prst="rect">
            <a:avLst/>
          </a:prstGeom>
        </p:spPr>
      </p:pic>
      <p:pic>
        <p:nvPicPr>
          <p:cNvPr id="12" name="ID_ED0F8B6E67364619A05CF47237C6DACF" descr="（昆明市）实验动物生产（野生）新办“一件事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178" y="4013518"/>
            <a:ext cx="1169035" cy="1326515"/>
          </a:xfrm>
          <a:prstGeom prst="rect">
            <a:avLst/>
          </a:prstGeom>
        </p:spPr>
      </p:pic>
      <p:pic>
        <p:nvPicPr>
          <p:cNvPr id="13" name="ID_9414CF2005B1481E8202759A0F620C70" descr="（昆明市）实验动物生产（野生）续办“一件事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670" y="5421948"/>
            <a:ext cx="1165860" cy="12922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5665" y="953770"/>
          <a:ext cx="10587355" cy="573722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676064"/>
                <a:gridCol w="1145387"/>
                <a:gridCol w="1256734"/>
                <a:gridCol w="2643505"/>
                <a:gridCol w="1938902"/>
                <a:gridCol w="2250440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445770">
                <a:tc rowSpan="12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个体工商户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转型为企业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清税信息核验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市税务局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个体工商户转型为企业变更登记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市市场监管局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企业印章刻制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25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基本账户开立或账户信息变更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中国人民银行云南省分行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社会保险登记或参保信息变更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住房公积金企业缴存登记或信息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变更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市住房公积金管理中心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合格境外投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资者资格审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批与开户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云南证监局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合格境外投资者资格审批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云南证监局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经营证券期货业务许可证核发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78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证券账户开立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1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期货账户开立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34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外汇登记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国家外汇局云南省分局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579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基本账户开立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中国人民银行云南省分行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875665" y="953770"/>
          <a:ext cx="10587355" cy="58254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064"/>
                <a:gridCol w="676064"/>
                <a:gridCol w="1145540"/>
                <a:gridCol w="1256581"/>
                <a:gridCol w="2739390"/>
                <a:gridCol w="1996898"/>
                <a:gridCol w="2096559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532130">
                <a:tc rowSpan="3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准营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开办便利店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食品经营许可证办理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市场监管局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76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第二类医疗器械经营备案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643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设置大型户外广告及在城市建筑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物、设施上悬挂、张贴宣传品审批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区综合行政执法局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rowSpan="9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科技成果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转化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区科技和工业信息化局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科技成果查新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市科技局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科技成果登记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14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科技成果转化专项资金申请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知识产权支持资金申请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2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现行相关税收优惠政策宣传辅导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市税务局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101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固定资产投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资项目审批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区发展改革局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企业投资（含外商投资）项目核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准／备案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区发展改革局、区行政审批局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291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固定资产投资项目节能审查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建设项目用地预审与选址意见书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核发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区自然资源局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建设项目环境影响评价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市生态环境局五华分局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开办便利店"/>
          <p:cNvPicPr>
            <a:picLocks noChangeAspect="1"/>
          </p:cNvPicPr>
          <p:nvPr/>
        </p:nvPicPr>
        <p:blipFill>
          <a:blip r:embed="rId2"/>
          <a:srcRect l="7490" t="7774" r="8126" b="8128"/>
          <a:stretch>
            <a:fillRect/>
          </a:stretch>
        </p:blipFill>
        <p:spPr>
          <a:xfrm>
            <a:off x="9696450" y="1538605"/>
            <a:ext cx="1440180" cy="1432560"/>
          </a:xfrm>
          <a:prstGeom prst="rect">
            <a:avLst/>
          </a:prstGeom>
        </p:spPr>
      </p:pic>
      <p:pic>
        <p:nvPicPr>
          <p:cNvPr id="6" name="图片 5" descr="科技成果转化"/>
          <p:cNvPicPr>
            <a:picLocks noChangeAspect="1"/>
          </p:cNvPicPr>
          <p:nvPr/>
        </p:nvPicPr>
        <p:blipFill>
          <a:blip r:embed="rId3"/>
          <a:srcRect l="6865" t="7396" r="7709" b="8542"/>
          <a:stretch>
            <a:fillRect/>
          </a:stretch>
        </p:blipFill>
        <p:spPr>
          <a:xfrm>
            <a:off x="9765030" y="3383915"/>
            <a:ext cx="1463040" cy="1440180"/>
          </a:xfrm>
          <a:prstGeom prst="rect">
            <a:avLst/>
          </a:prstGeom>
        </p:spPr>
      </p:pic>
      <p:pic>
        <p:nvPicPr>
          <p:cNvPr id="7" name="图片 6" descr="固定资产审批"/>
          <p:cNvPicPr>
            <a:picLocks noChangeAspect="1"/>
          </p:cNvPicPr>
          <p:nvPr/>
        </p:nvPicPr>
        <p:blipFill>
          <a:blip r:embed="rId4"/>
          <a:srcRect l="6969" t="8002" r="7813" b="8231"/>
          <a:stretch>
            <a:fillRect/>
          </a:stretch>
        </p:blipFill>
        <p:spPr>
          <a:xfrm>
            <a:off x="9741535" y="5228908"/>
            <a:ext cx="1440180" cy="141541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99160"/>
          <a:ext cx="10587990" cy="79692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7050"/>
                <a:gridCol w="1728470"/>
                <a:gridCol w="3409315"/>
                <a:gridCol w="1295400"/>
                <a:gridCol w="1872615"/>
                <a:gridCol w="1755140"/>
              </a:tblGrid>
              <a:tr h="4527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60769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实验动物使用（野生）新办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实验动物使用许可（新办）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231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权限内出售、购买、利用陆生野生动物及其制品审批（办理）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市林草局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6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实验动物使用（野生）续办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实验动物使用许可（续办）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94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权限内出售、购买、利用陆生野生动物及其制品审批（办理）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市林草局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6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技术合同认定登记（进出口）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技术合同认定登记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市科技局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94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自由进出口技术合同登记（技术出口合同登记、技术进口合同登记）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市商务局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8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开办非煤矿山企业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安全生产合格证的颁发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市应急管理局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市应急管理局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3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特种作业操作证的考核、发证、复审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市应急管理局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41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非煤矿山企业安全生产许可证新发证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市应急管理局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D_9BEF818893B942839B5E579DD6186BD0" descr="（昆明市）实验动物使用（野生）新办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178" y="1358583"/>
            <a:ext cx="1179195" cy="1326515"/>
          </a:xfrm>
          <a:prstGeom prst="rect">
            <a:avLst/>
          </a:prstGeom>
        </p:spPr>
      </p:pic>
      <p:pic>
        <p:nvPicPr>
          <p:cNvPr id="9" name="ID_87D8A25649874614BD5D502B4FC60313" descr="（昆明市）实验动物使用（野生）续办“一件事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670" y="2708593"/>
            <a:ext cx="1176020" cy="1326515"/>
          </a:xfrm>
          <a:prstGeom prst="rect">
            <a:avLst/>
          </a:prstGeom>
        </p:spPr>
      </p:pic>
      <p:pic>
        <p:nvPicPr>
          <p:cNvPr id="10" name="ID_9DA7DAF900B34A79898EB1A6A0E692DD" descr="（昆明市）技术合同认定登记（进出口）“一件事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580" y="4099878"/>
            <a:ext cx="1165860" cy="1326515"/>
          </a:xfrm>
          <a:prstGeom prst="rect">
            <a:avLst/>
          </a:prstGeom>
        </p:spPr>
      </p:pic>
      <p:pic>
        <p:nvPicPr>
          <p:cNvPr id="11" name="ID_2B2D72968BD244CE8969F117A08651EF" descr="（昆明市）开办非煤矿山企业“一件事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848" y="5491163"/>
            <a:ext cx="1184275" cy="13265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6940"/>
          <a:ext cx="10558780" cy="57873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1970"/>
                <a:gridCol w="1711960"/>
                <a:gridCol w="3376295"/>
                <a:gridCol w="1283335"/>
                <a:gridCol w="1854200"/>
                <a:gridCol w="1811020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77520">
                <a:tc rowSpan="3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非煤矿山企业延续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安全生产合格证的颁发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08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特种作业操作证的考核、发证、复审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56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非煤矿山企业安全生产许可证延续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340">
                <a:tc rowSpan="3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47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危险化学品生产企业延续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安全生产合格证的颁发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2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特种作业操作证的考核、发证、复审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45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危险化学品生产企业安全生产许可延期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2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烟花爆竹批发企业延续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安全生产合格证的颁发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30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特种作业操作证的考核、发证、复审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59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烟花爆竹经营（批发）许可证延期核发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ID_46A8D533DE0A46D9B0D6360712D3ACF4" descr="（昆明市）非煤矿山企业延续“一件事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008" y="1358583"/>
            <a:ext cx="1184275" cy="1326515"/>
          </a:xfrm>
          <a:prstGeom prst="rect">
            <a:avLst/>
          </a:prstGeom>
        </p:spPr>
      </p:pic>
      <p:pic>
        <p:nvPicPr>
          <p:cNvPr id="13" name="ID_7E40261324DA44588FC1C67CC34AA67E" descr="（昆明市）危险化学品生产企业延续“一件事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923" y="2843848"/>
            <a:ext cx="1184275" cy="1071245"/>
          </a:xfrm>
          <a:prstGeom prst="rect">
            <a:avLst/>
          </a:prstGeom>
        </p:spPr>
      </p:pic>
      <p:pic>
        <p:nvPicPr>
          <p:cNvPr id="14" name="ID_D1E9097E5EEA4CBF89970AB6ECE3AD4D" descr="（昆明市）烟花爆竹批发企业延续“一件事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008" y="4238943"/>
            <a:ext cx="1184275" cy="1071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6940"/>
          <a:ext cx="10558780" cy="46285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1970"/>
                <a:gridCol w="1711960"/>
                <a:gridCol w="3376295"/>
                <a:gridCol w="1283335"/>
                <a:gridCol w="1854200"/>
                <a:gridCol w="1811020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683260"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危化品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生产经营单位生产安全事故应急预案备案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326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危险化学品经营许可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市应急管理局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3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项目建设用地规划许可及不动产权证办理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建设用地规划许可证核发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691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建设用地使用权登记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8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临时占道、占用城市绿地审批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临时性建筑物搭建、堆放物料、占道施工审批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1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临时占用城市绿地审批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875" y="2844165"/>
            <a:ext cx="1195070" cy="122936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21875" y="4238943"/>
            <a:ext cx="1195070" cy="125793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21875" y="1385888"/>
            <a:ext cx="1184910" cy="12922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54075"/>
          <a:ext cx="10587355" cy="66687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5620"/>
                <a:gridCol w="1692275"/>
                <a:gridCol w="3336290"/>
                <a:gridCol w="1268095"/>
                <a:gridCol w="1952625"/>
                <a:gridCol w="1822450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638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处置城市建筑垃圾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城市建筑垃圾处置核准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3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道路货物运输经营许可（除使用4500千克及以下普通货运车辆从事普通货运经营外）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区交通运输局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5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收购生鲜乳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生鲜乳收购站许可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94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新鲜乳转运证明核发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4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建设项目涉水审批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生产建设项目水土保持方案审批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取水许可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4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建设项目节水措施方案审查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06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占用农业灌溉水源、灌排工程设施审批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4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水工程洪水影响评价和水土保持方案审批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洪水影响评价类审批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94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生产建设项目水土保持方案审批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240" y="1358900"/>
            <a:ext cx="1195070" cy="12839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21240" y="2708593"/>
            <a:ext cx="1195070" cy="13112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66325" y="4239260"/>
            <a:ext cx="1195070" cy="111506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66325" y="5546090"/>
            <a:ext cx="1195070" cy="12598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1220"/>
          <a:ext cx="10549890" cy="72910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5780"/>
                <a:gridCol w="1725930"/>
                <a:gridCol w="3354070"/>
                <a:gridCol w="1341755"/>
                <a:gridCol w="1868805"/>
                <a:gridCol w="1733550"/>
              </a:tblGrid>
              <a:tr h="455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69469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临时计划用水报装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临时计划用水指标核定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市水务局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市水务局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69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供水报装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昆明自来水公司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升放气球活动审批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升放无人驾驶自由气球活动审批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区气象局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区气象局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10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升放系留气球活动审批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区气象局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2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林地使用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企业投资项目备案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37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临时占用林地审批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33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勘查、开采矿藏和各向建设工程占用或者征用林地审核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1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59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永久林地草原办理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企业投资项目备案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26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建设项目使用草原审批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市林草局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24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勘查、开采矿藏和各向建设工程占用或者征用林地审核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66325" y="1403985"/>
            <a:ext cx="1195070" cy="12636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6325" y="2753678"/>
            <a:ext cx="1217930" cy="129476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89185" y="4148773"/>
            <a:ext cx="1195070" cy="12769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89185" y="5426075"/>
            <a:ext cx="1195070" cy="13398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5035"/>
          <a:ext cx="10566400" cy="86810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6255"/>
                <a:gridCol w="1647825"/>
                <a:gridCol w="3387725"/>
                <a:gridCol w="1270635"/>
                <a:gridCol w="1964055"/>
                <a:gridCol w="177990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467995">
                <a:tc rowSpan="3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永久草原临时林地办理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企业投资项目备案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区行政审批局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25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建设项目使用草原审批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市林草局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99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临时占用林地审批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33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采集标本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采集国家二级保护野生植物审批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02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进入自然保护区缓冲区从事非破坏性科学研究、教学实习和标本采集活动审批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18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采集采伐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采集国家二级保护野生植物审批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786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林木采伐许可证核发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240" y="1493520"/>
            <a:ext cx="1195070" cy="12407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6325" y="2798763"/>
            <a:ext cx="1195070" cy="12744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21240" y="4148773"/>
            <a:ext cx="1195070" cy="12045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82650"/>
          <a:ext cx="10530840" cy="47358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2605"/>
                <a:gridCol w="1713230"/>
                <a:gridCol w="3378835"/>
                <a:gridCol w="1284605"/>
                <a:gridCol w="1855470"/>
                <a:gridCol w="1776095"/>
              </a:tblGrid>
              <a:tr h="453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712470"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农业机械申请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拖拉机和联合收割机注册登记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247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拖拉机和联合收割机驾驶证证件核发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247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排污许可证变更、延续联办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排污许可证变更申请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247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排污许可证延续申请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247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辐射安全许可证变更、延续联办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辐射安全许可（延续）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9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辐射安全许可（变更）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875" y="2821623"/>
            <a:ext cx="1195070" cy="132905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ID_FA5977E21A3943A4B14ED0A4AE3194B0" descr="（昆明市）辐射安全许可证变更、延续联办“一件事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875" y="4239260"/>
            <a:ext cx="1195070" cy="1324610"/>
          </a:xfrm>
          <a:prstGeom prst="rect">
            <a:avLst/>
          </a:prstGeom>
        </p:spPr>
      </p:pic>
      <p:pic>
        <p:nvPicPr>
          <p:cNvPr id="67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66325" y="1448753"/>
            <a:ext cx="1195070" cy="122745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89000"/>
          <a:ext cx="10566400" cy="59239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6890"/>
                <a:gridCol w="1000125"/>
                <a:gridCol w="4039870"/>
                <a:gridCol w="1271270"/>
                <a:gridCol w="1837055"/>
                <a:gridCol w="1901190"/>
              </a:tblGrid>
              <a:tr h="480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250190">
                <a:tc rowSpan="6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建设工程联合验收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建设工程规划核验（验收）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b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</a:b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区自然资源局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5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建设工程消防验收或建设工程消防备案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人民防空工程、兼顾人民防空需要的地下工程竣工验收备案（联合验收、统一备案）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区发展改革局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雷电防护装置竣工验收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区气象局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光纤到户工程验收审核或通信基础设施工程验收审核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市信息通信建设管理办公室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540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建设工程城建档案验收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140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67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商品房预售证及商品房合同网签备案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商品房预售许可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83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商品房买卖合同网签备案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rowSpan="6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68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道路开挖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占用、挖掘城市道路审批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区住房城乡建设局、区行政审批局（投资类）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临时占用城市绿化用地审批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区综合行政执法局、区行政审批局（投资类）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砍伐、修剪城市树木审批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区综合行政执法局、区行政审批局（投资类）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迁移古树名木审批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区综合行政执法局、区行政审批局（投资类）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25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改变绿化规划、绿化用地的使用性质审批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区综合行政执法局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257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涉路施工交通安全审查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240" y="1718945"/>
            <a:ext cx="1195070" cy="13093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21240" y="3338830"/>
            <a:ext cx="1158875" cy="11626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21240" y="4959350"/>
            <a:ext cx="1195070" cy="12509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89000"/>
          <a:ext cx="10566400" cy="49834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6890"/>
                <a:gridCol w="1696085"/>
                <a:gridCol w="3343910"/>
                <a:gridCol w="1271270"/>
                <a:gridCol w="1837055"/>
                <a:gridCol w="1901190"/>
              </a:tblGrid>
              <a:tr h="4533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788035">
                <a:tc rowSpan="2">
                  <a:txBody>
                    <a:bodyPr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环评与排污许可“两证联办”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建设项目环境影响报告表审批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3745"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排污许可证首次申请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入河排污口与环评“合一审批”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建设项目环境影响报告表审批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27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江河、湖泊新建、改建或扩大排污口审批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市生态环境局五华分局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7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71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水生野生动物经营利用和人工繁育行政许可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水生野生动物经营利用许可证（新办）（权限内出售、购买、利用水生野生动物及其制品审批）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8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水生野生动物人工繁育许可证（新办）（权限内人工繁育水生野生动物审批）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3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76155" y="1538288"/>
            <a:ext cx="1195070" cy="13049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76155" y="2933383"/>
            <a:ext cx="1195070" cy="123380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6" name="ID_FF52D20FC8E241FDAB69D5FD18E6AE8F" descr="（昆明市）水生野生动物经营利用和人工繁育行政许可“一件事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155" y="4418965"/>
            <a:ext cx="1195070" cy="12223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1220"/>
          <a:ext cx="10586085" cy="57937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8795"/>
                <a:gridCol w="1701800"/>
                <a:gridCol w="3355975"/>
                <a:gridCol w="1276350"/>
                <a:gridCol w="1843405"/>
                <a:gridCol w="1889760"/>
              </a:tblGrid>
              <a:tr h="455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517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姓名变更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补办居民身份证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机动车驾驶人信息发生变化换证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城乡居民医保参保信息变更登记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城乡居民养老保险待遇账户信息维护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社会保障卡信息变更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3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流动人员人事档案接收、转递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流动人员人事档案转出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719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机关事业单位辞职辞退人员档案转入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国有企业解除或终止劳动（聘用）关系人员档案转入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5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灵活就业人员人事档案转入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4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74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退休待遇领取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领取养老金人员待遇资格认证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025">
                <a:tc vMerge="1">
                  <a:tcPr/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失业保险待遇</a:t>
                      </a: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终止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0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工伤保险定期待遇终止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7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5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240" y="1493520"/>
            <a:ext cx="1195070" cy="130683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6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6325" y="3293745"/>
            <a:ext cx="1195070" cy="11112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18700" y="4959350"/>
            <a:ext cx="1242695" cy="13277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5665" y="953770"/>
          <a:ext cx="10587355" cy="58324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275"/>
                <a:gridCol w="675853"/>
                <a:gridCol w="1145387"/>
                <a:gridCol w="1256734"/>
                <a:gridCol w="2739390"/>
                <a:gridCol w="1996898"/>
                <a:gridCol w="2096559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424180">
                <a:tc rowSpan="7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发展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新车上牌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机动车注册登记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公安局交通警察支队车辆管理所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机动车合格证信息核查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公安局交通警察支队车辆管理所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进口车强制性产品认证（CCC认证）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信息核查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省市场监管局、昆明海关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2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企业营业执照信息核验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车辆购置税完税证明和机动车销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售统一发票信息共享核查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区税务局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99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交强险信息核查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云南金融监管局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社会团体、民办非企业单位和基金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会登记证书信息核查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935">
                <a:tc rowSpan="12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工程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建设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建设项目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开工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区住房和城乡建设局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建筑工程施工许可证核发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区行政审批局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建设工程消防设计审查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55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区住房和城乡建设局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建设工程质量监督手续办理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2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区住房和城乡建设局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城市建筑垃圾处置核准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03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区综合行政执法局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城镇污水排入排水管网许可（临时）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2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区水务局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市政设施建设类审批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3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市住房和城乡建设局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55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人民防空工程质量监督手续办理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区发展和改革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 descr="新车上牌"/>
          <p:cNvPicPr>
            <a:picLocks noChangeAspect="1"/>
          </p:cNvPicPr>
          <p:nvPr/>
        </p:nvPicPr>
        <p:blipFill>
          <a:blip r:embed="rId2"/>
          <a:srcRect l="7074" t="7604" r="7501" b="8438"/>
          <a:stretch>
            <a:fillRect/>
          </a:stretch>
        </p:blipFill>
        <p:spPr>
          <a:xfrm>
            <a:off x="9735503" y="1943735"/>
            <a:ext cx="1464945" cy="1430020"/>
          </a:xfrm>
          <a:prstGeom prst="rect">
            <a:avLst/>
          </a:prstGeom>
        </p:spPr>
      </p:pic>
      <p:pic>
        <p:nvPicPr>
          <p:cNvPr id="8" name="图片 7" descr="建设项目"/>
          <p:cNvPicPr>
            <a:picLocks noChangeAspect="1"/>
          </p:cNvPicPr>
          <p:nvPr/>
        </p:nvPicPr>
        <p:blipFill>
          <a:blip r:embed="rId3"/>
          <a:srcRect l="7595" t="7878" r="7188" b="8337"/>
          <a:stretch>
            <a:fillRect/>
          </a:stretch>
        </p:blipFill>
        <p:spPr>
          <a:xfrm>
            <a:off x="9735503" y="4824095"/>
            <a:ext cx="1464945" cy="143637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871855"/>
          <a:ext cx="10587355" cy="6544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3240"/>
                <a:gridCol w="1717040"/>
                <a:gridCol w="3385185"/>
                <a:gridCol w="1286510"/>
                <a:gridCol w="1859915"/>
                <a:gridCol w="181546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3083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社会保障卡服务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47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社会保障卡补领、换领、换发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9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社会保障卡启用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69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社会保障卡密码修改与重置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8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社会保障卡应用状态查询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社会保障卡信息变更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社会保障卡挂失与解挂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8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社会保障卡注销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76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中小学教师资格认定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中小学教师资格认定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3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开具有无犯罪记录证明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5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法律援助申请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对公民法律援助申请的审批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区司法局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区司法局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33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公证、司法鉴定法律援助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区司法局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8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21240" y="1988820"/>
            <a:ext cx="1165225" cy="13081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9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21240" y="4013835"/>
            <a:ext cx="1195070" cy="13093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0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91395" y="5453698"/>
            <a:ext cx="1195070" cy="125920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904875" y="1043940"/>
          <a:ext cx="10558780" cy="53828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1335"/>
                <a:gridCol w="1710690"/>
                <a:gridCol w="3505200"/>
                <a:gridCol w="1149985"/>
                <a:gridCol w="1852930"/>
                <a:gridCol w="1818640"/>
              </a:tblGrid>
              <a:tr h="454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962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夫妻房产过户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国有建设用地使用权及房屋所有权登记（转移登记）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市自然资源局规划局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29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房产交易申报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区税务局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547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职工医保参保信息变更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职工医保参保信息变更登记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152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开具《参保人员基本医疗保险类型变更信息表》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居民医保参保信息变更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城乡居民医保参保信息变更登记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区医保局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83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开具《参保人员基本医疗保险类型变更信息表》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4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66325" y="5049520"/>
            <a:ext cx="1195070" cy="12827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3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6325" y="3383915"/>
            <a:ext cx="1195070" cy="13093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2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66325" y="1673543"/>
            <a:ext cx="1195070" cy="129603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3058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昆明市“高效办成一件事”2024年度重点事项清单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76300" y="918210"/>
          <a:ext cx="10550525" cy="58083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7680"/>
                <a:gridCol w="1738630"/>
                <a:gridCol w="3364865"/>
                <a:gridCol w="1278890"/>
                <a:gridCol w="1848485"/>
                <a:gridCol w="1831975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一件事</a:t>
                      </a:r>
                      <a:r>
                        <a:rPr lang="en-US" altLang="zh-CN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具体事项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E988C"/>
                    </a:solidFill>
                  </a:tcPr>
                </a:tc>
              </a:tr>
              <a:tr h="3479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存量房带抵押过户合并办理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抵押权登记首次登记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9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抵押权登记注销登记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国有建设用地使用权及房屋所有权登记转移登记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9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存量房买卖合同网签备案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市住房城乡建设局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5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增量房转移登记和抵押权登记合并办理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抵押权登记转移登记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151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国有建设用地使用权及房屋所有权登记转移登记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8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83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新企业就业登记、失业保险参保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单位就业登记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929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失业保险参保人员增加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84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一手房预告登记及抵押预告登记一次办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预购商品房预告登记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市自然资源规划局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864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预购商品房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抵押预告登记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5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76155" y="1495425"/>
            <a:ext cx="1195070" cy="12890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76155" y="2888933"/>
            <a:ext cx="1195070" cy="125793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0" name="图片 39" descr="新企业就业登记、失业保险参保"/>
          <p:cNvPicPr>
            <a:picLocks noChangeAspect="1"/>
          </p:cNvPicPr>
          <p:nvPr/>
        </p:nvPicPr>
        <p:blipFill>
          <a:blip r:embed="rId5"/>
          <a:srcRect l="6876" t="6879" r="7291" b="6140"/>
          <a:stretch>
            <a:fillRect/>
          </a:stretch>
        </p:blipFill>
        <p:spPr>
          <a:xfrm>
            <a:off x="9890125" y="4239260"/>
            <a:ext cx="1181100" cy="1201420"/>
          </a:xfrm>
          <a:prstGeom prst="rect">
            <a:avLst/>
          </a:prstGeom>
        </p:spPr>
      </p:pic>
      <p:pic>
        <p:nvPicPr>
          <p:cNvPr id="88" name="Picture 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76155" y="5499100"/>
            <a:ext cx="1195070" cy="118491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95325" y="278765"/>
            <a:ext cx="1067244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95" name="表格 94"/>
          <p:cNvGraphicFramePr/>
          <p:nvPr/>
        </p:nvGraphicFramePr>
        <p:xfrm>
          <a:off x="650875" y="1134745"/>
          <a:ext cx="10734040" cy="45789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41045"/>
                <a:gridCol w="1756410"/>
                <a:gridCol w="1905635"/>
                <a:gridCol w="2327275"/>
                <a:gridCol w="1891542"/>
                <a:gridCol w="2112010"/>
              </a:tblGrid>
              <a:tr h="464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72390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开花店</a:t>
                      </a:r>
                      <a:endParaRPr 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944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675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155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开民宿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旅馆业特种行业许可证核发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600"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3" descr="3e2e8ccab93b89012b2db983ecec0e3"/>
          <p:cNvPicPr>
            <a:picLocks noChangeAspect="1"/>
          </p:cNvPicPr>
          <p:nvPr/>
        </p:nvPicPr>
        <p:blipFill>
          <a:blip r:embed="rId2"/>
          <a:srcRect l="4632" t="2723" r="3836" b="4107"/>
          <a:stretch>
            <a:fillRect/>
          </a:stretch>
        </p:blipFill>
        <p:spPr>
          <a:xfrm>
            <a:off x="9696450" y="1943735"/>
            <a:ext cx="1421765" cy="1223010"/>
          </a:xfrm>
          <a:prstGeom prst="rect">
            <a:avLst/>
          </a:prstGeom>
        </p:spPr>
      </p:pic>
      <p:pic>
        <p:nvPicPr>
          <p:cNvPr id="6" name="图片 4" descr="a1a62b284ef120afdf79e8a483cc0ae"/>
          <p:cNvPicPr>
            <a:picLocks noChangeAspect="1"/>
          </p:cNvPicPr>
          <p:nvPr/>
        </p:nvPicPr>
        <p:blipFill>
          <a:blip r:embed="rId3"/>
          <a:srcRect l="3307" t="3952" r="4275" b="4350"/>
          <a:stretch>
            <a:fillRect/>
          </a:stretch>
        </p:blipFill>
        <p:spPr>
          <a:xfrm>
            <a:off x="9721215" y="4149090"/>
            <a:ext cx="1397000" cy="13138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50875" y="295275"/>
            <a:ext cx="1106170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05155" y="1179830"/>
          <a:ext cx="11068685" cy="385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650"/>
                <a:gridCol w="1764865"/>
                <a:gridCol w="1575175"/>
                <a:gridCol w="2507040"/>
                <a:gridCol w="2033158"/>
                <a:gridCol w="2432561"/>
              </a:tblGrid>
              <a:tr h="4800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3086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开食品店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943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81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38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开服装店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 dirty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99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81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5" descr="f44aaaf39b1f9f96be9d58f2979005c"/>
          <p:cNvPicPr>
            <a:picLocks noChangeAspect="1"/>
          </p:cNvPicPr>
          <p:nvPr/>
        </p:nvPicPr>
        <p:blipFill>
          <a:blip r:embed="rId2"/>
          <a:srcRect l="4724" t="3488" r="4547" b="4373"/>
          <a:stretch>
            <a:fillRect/>
          </a:stretch>
        </p:blipFill>
        <p:spPr>
          <a:xfrm>
            <a:off x="9831070" y="1809115"/>
            <a:ext cx="1327785" cy="1251585"/>
          </a:xfrm>
          <a:prstGeom prst="rect">
            <a:avLst/>
          </a:prstGeom>
        </p:spPr>
      </p:pic>
      <p:pic>
        <p:nvPicPr>
          <p:cNvPr id="8" name="图片 6" descr="70873ed57dcc056bdcd3daacd345523"/>
          <p:cNvPicPr>
            <a:picLocks noChangeAspect="1"/>
          </p:cNvPicPr>
          <p:nvPr/>
        </p:nvPicPr>
        <p:blipFill>
          <a:blip r:embed="rId3"/>
          <a:srcRect l="3750" t="3841" r="3746" b="3886"/>
          <a:stretch>
            <a:fillRect/>
          </a:stretch>
        </p:blipFill>
        <p:spPr>
          <a:xfrm>
            <a:off x="9779953" y="3474085"/>
            <a:ext cx="1331595" cy="13195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56590" y="278765"/>
            <a:ext cx="1087882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95" name="表格 94"/>
          <p:cNvGraphicFramePr/>
          <p:nvPr>
            <p:custDataLst>
              <p:tags r:id="rId2"/>
            </p:custDataLst>
          </p:nvPr>
        </p:nvGraphicFramePr>
        <p:xfrm>
          <a:off x="596265" y="1155700"/>
          <a:ext cx="10934065" cy="559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"/>
                <a:gridCol w="1590040"/>
                <a:gridCol w="1603375"/>
                <a:gridCol w="2448560"/>
                <a:gridCol w="2045335"/>
                <a:gridCol w="2505075"/>
              </a:tblGrid>
              <a:tr h="4095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名   称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牵头单位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涉及事项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责任单位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办事指南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47180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开母婴用品店</a:t>
                      </a:r>
                      <a:r>
                        <a:rPr lang="en-US" altLang="zh-CN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79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第二类医疗器械经营备案（新办）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721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55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6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开面包店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None/>
                      </a:pP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45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79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96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7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开茶馆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>
                        <a:buNone/>
                      </a:pP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烟草专卖零售许可证核发（新办）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区烟草专卖局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29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11" descr="6058931c3fd95b9dce13658e19a9975"/>
          <p:cNvPicPr>
            <a:picLocks noChangeAspect="1"/>
          </p:cNvPicPr>
          <p:nvPr/>
        </p:nvPicPr>
        <p:blipFill>
          <a:blip r:embed="rId3"/>
          <a:srcRect l="3748" t="3468" r="4716" b="4919"/>
          <a:stretch>
            <a:fillRect/>
          </a:stretch>
        </p:blipFill>
        <p:spPr>
          <a:xfrm>
            <a:off x="9681845" y="1673860"/>
            <a:ext cx="1318260" cy="1319530"/>
          </a:xfrm>
          <a:prstGeom prst="rect">
            <a:avLst/>
          </a:prstGeom>
        </p:spPr>
      </p:pic>
      <p:pic>
        <p:nvPicPr>
          <p:cNvPr id="8" name="图片 8" descr="3d5a4a3b4b6d5be30e18a2451fab902"/>
          <p:cNvPicPr>
            <a:picLocks noChangeAspect="1"/>
          </p:cNvPicPr>
          <p:nvPr/>
        </p:nvPicPr>
        <p:blipFill>
          <a:blip r:embed="rId4"/>
          <a:srcRect l="3307" t="3467" r="4716" b="3778"/>
          <a:stretch>
            <a:fillRect/>
          </a:stretch>
        </p:blipFill>
        <p:spPr>
          <a:xfrm>
            <a:off x="9681845" y="3383915"/>
            <a:ext cx="1324610" cy="1337310"/>
          </a:xfrm>
          <a:prstGeom prst="rect">
            <a:avLst/>
          </a:prstGeom>
        </p:spPr>
      </p:pic>
      <p:pic>
        <p:nvPicPr>
          <p:cNvPr id="9" name="图片 9" descr="fe7be733cc6b6d937276141caf2bc7c"/>
          <p:cNvPicPr>
            <a:picLocks noChangeAspect="1"/>
          </p:cNvPicPr>
          <p:nvPr/>
        </p:nvPicPr>
        <p:blipFill>
          <a:blip r:embed="rId5"/>
          <a:srcRect l="4233" t="3653" r="4275" b="3897"/>
          <a:stretch>
            <a:fillRect/>
          </a:stretch>
        </p:blipFill>
        <p:spPr>
          <a:xfrm>
            <a:off x="9741218" y="5183823"/>
            <a:ext cx="1317625" cy="14014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563880" y="250825"/>
            <a:ext cx="1106868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95" name="表格 94"/>
          <p:cNvGraphicFramePr/>
          <p:nvPr/>
        </p:nvGraphicFramePr>
        <p:xfrm>
          <a:off x="532765" y="1137920"/>
          <a:ext cx="11099165" cy="474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80"/>
                <a:gridCol w="1673260"/>
                <a:gridCol w="1720835"/>
                <a:gridCol w="2232304"/>
                <a:gridCol w="2133062"/>
                <a:gridCol w="2610724"/>
              </a:tblGrid>
              <a:tr h="44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名   称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牵头单位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涉及事项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责任单位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黑体" panose="02010609060101010101" charset="-122"/>
                          <a:ea typeface="黑体" panose="02010609060101010101" charset="-122"/>
                        </a:rPr>
                        <a:t>办事指南</a:t>
                      </a:r>
                      <a:endParaRPr lang="zh-CN" altLang="en-US" sz="135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68008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8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开美容美发</a:t>
                      </a:r>
                      <a:r>
                        <a:rPr lang="zh-CN" alt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店</a:t>
                      </a:r>
                      <a:endParaRPr lang="zh-CN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869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公共场所卫生许可（除饭馆、咖啡馆、酒吧、茶座等）（新办）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628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409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9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开农资经营店（经营代销种子/经营不分装种子）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农作物种子生产经营备案（经营代销种子/经营不分装种子）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区农业农村局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  <a:p>
                      <a:pPr algn="ctr" fontAlgn="ctr"/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805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图片 14" descr="b2876a0c1fc5238768fab10c78a9ce8"/>
          <p:cNvPicPr>
            <a:picLocks noChangeAspect="1"/>
          </p:cNvPicPr>
          <p:nvPr/>
        </p:nvPicPr>
        <p:blipFill>
          <a:blip r:embed="rId2"/>
          <a:srcRect l="4233" t="5256" r="3790" b="3004"/>
          <a:stretch>
            <a:fillRect/>
          </a:stretch>
        </p:blipFill>
        <p:spPr>
          <a:xfrm>
            <a:off x="9696450" y="4239260"/>
            <a:ext cx="1324610" cy="1323340"/>
          </a:xfrm>
          <a:prstGeom prst="rect">
            <a:avLst/>
          </a:prstGeom>
        </p:spPr>
      </p:pic>
      <p:pic>
        <p:nvPicPr>
          <p:cNvPr id="10" name="图片 30" descr="c13aa4f6206b4343175caf40abff606"/>
          <p:cNvPicPr>
            <a:picLocks noChangeAspect="1"/>
          </p:cNvPicPr>
          <p:nvPr/>
        </p:nvPicPr>
        <p:blipFill>
          <a:blip r:embed="rId3"/>
          <a:srcRect l="4233" t="3928" r="3790" b="3488"/>
          <a:stretch>
            <a:fillRect/>
          </a:stretch>
        </p:blipFill>
        <p:spPr>
          <a:xfrm>
            <a:off x="9681845" y="2124075"/>
            <a:ext cx="1324610" cy="13347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570865" y="295275"/>
            <a:ext cx="1102360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60070" y="1224280"/>
          <a:ext cx="11042015" cy="4502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25"/>
                <a:gridCol w="1603375"/>
                <a:gridCol w="1878330"/>
                <a:gridCol w="2289175"/>
                <a:gridCol w="2260600"/>
                <a:gridCol w="2327790"/>
              </a:tblGrid>
              <a:tr h="4152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4737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10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开茶叶销售店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03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119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96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759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11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开人力资源服务公司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经营性人力资源服务机构（含外资）从事职业中介活动行政许可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533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劳务派遣经营许可新办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 descr="开人力资源服务公司"/>
          <p:cNvPicPr>
            <a:picLocks noChangeAspect="1"/>
          </p:cNvPicPr>
          <p:nvPr/>
        </p:nvPicPr>
        <p:blipFill>
          <a:blip r:embed="rId2"/>
          <a:srcRect l="7480" t="7480" r="6533" b="6520"/>
          <a:stretch>
            <a:fillRect/>
          </a:stretch>
        </p:blipFill>
        <p:spPr>
          <a:xfrm>
            <a:off x="9651365" y="3878580"/>
            <a:ext cx="1800000" cy="18002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1898650"/>
            <a:ext cx="1800000" cy="18741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724535" y="295275"/>
            <a:ext cx="1078420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95325" y="1179830"/>
          <a:ext cx="10813415" cy="555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85"/>
                <a:gridCol w="1422400"/>
                <a:gridCol w="1449070"/>
                <a:gridCol w="3096895"/>
                <a:gridCol w="1778000"/>
                <a:gridCol w="2234565"/>
              </a:tblGrid>
              <a:tr h="407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92392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12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开民办幼儿园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实施中等及中等以下学历教育、学前教育、自学考试助学及其他文化教育的学校设立、变更和终止审批（筹备设立）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27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13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开高危险性体育项目场馆（游泳馆、攀岩馆等）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经营高危险性体育项目许可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区教育体育局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70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27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公共场所卫生许可（除饭馆、咖啡馆、酒吧、茶座等</a:t>
                      </a: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）</a:t>
                      </a: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 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58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24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14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开游戏厅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内资娱乐场所从事娱乐场所经营活动审批（新办）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区文化旅游局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77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75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公共场所卫生许可（除饭馆、咖啡馆、酒吧、茶座等</a:t>
                      </a: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）</a:t>
                      </a:r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 （新办）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区卫生健康局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06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图片 18" descr="04534f711f35a82328fa48014276947"/>
          <p:cNvPicPr>
            <a:picLocks noChangeAspect="1"/>
          </p:cNvPicPr>
          <p:nvPr/>
        </p:nvPicPr>
        <p:blipFill>
          <a:blip r:embed="rId3"/>
          <a:srcRect l="3308" t="3183" r="3306" b="4152"/>
          <a:stretch>
            <a:fillRect/>
          </a:stretch>
        </p:blipFill>
        <p:spPr>
          <a:xfrm>
            <a:off x="9786303" y="1718628"/>
            <a:ext cx="1344295" cy="1331595"/>
          </a:xfrm>
          <a:prstGeom prst="rect">
            <a:avLst/>
          </a:prstGeom>
        </p:spPr>
      </p:pic>
      <p:pic>
        <p:nvPicPr>
          <p:cNvPr id="15" name="图片 19" descr="bb6e1ffefb23bbaa07a78d3ea522306"/>
          <p:cNvPicPr>
            <a:picLocks noChangeAspect="1"/>
          </p:cNvPicPr>
          <p:nvPr/>
        </p:nvPicPr>
        <p:blipFill>
          <a:blip r:embed="rId4"/>
          <a:srcRect l="3748" t="3804" r="3260" b="2964"/>
          <a:stretch>
            <a:fillRect/>
          </a:stretch>
        </p:blipFill>
        <p:spPr>
          <a:xfrm>
            <a:off x="9791383" y="3405505"/>
            <a:ext cx="1339215" cy="1423670"/>
          </a:xfrm>
          <a:prstGeom prst="rect">
            <a:avLst/>
          </a:prstGeom>
        </p:spPr>
      </p:pic>
      <p:pic>
        <p:nvPicPr>
          <p:cNvPr id="16" name="图片 49" descr="16b1266ac3be34dcd5dffc922cdfede"/>
          <p:cNvPicPr>
            <a:picLocks noChangeAspect="1"/>
          </p:cNvPicPr>
          <p:nvPr/>
        </p:nvPicPr>
        <p:blipFill>
          <a:blip r:embed="rId5"/>
          <a:srcRect l="3307" t="2940" r="5156" b="3246"/>
          <a:stretch>
            <a:fillRect/>
          </a:stretch>
        </p:blipFill>
        <p:spPr>
          <a:xfrm>
            <a:off x="9751695" y="5184140"/>
            <a:ext cx="1379220" cy="14541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79450" y="295275"/>
            <a:ext cx="1089977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95" name="表格 94"/>
          <p:cNvGraphicFramePr/>
          <p:nvPr/>
        </p:nvGraphicFramePr>
        <p:xfrm>
          <a:off x="650240" y="1313815"/>
          <a:ext cx="10929479" cy="499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15"/>
                <a:gridCol w="1420796"/>
                <a:gridCol w="1611669"/>
                <a:gridCol w="2814171"/>
                <a:gridCol w="2058833"/>
                <a:gridCol w="2230895"/>
              </a:tblGrid>
              <a:tr h="433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85090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15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开图文广告店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44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65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公章刻制业特种行业许可证核发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市公安局五华分局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378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16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开食品加工小作坊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952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食品生产加工小作坊登记（首次申请）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图片 34" descr="cfec8876f163b236c2c0690fd7cf9e2"/>
          <p:cNvPicPr>
            <a:picLocks noChangeAspect="1"/>
          </p:cNvPicPr>
          <p:nvPr/>
        </p:nvPicPr>
        <p:blipFill>
          <a:blip r:embed="rId2"/>
          <a:srcRect l="3748" t="3497" r="3790" b="3189"/>
          <a:stretch>
            <a:fillRect/>
          </a:stretch>
        </p:blipFill>
        <p:spPr>
          <a:xfrm>
            <a:off x="9741218" y="2213610"/>
            <a:ext cx="1331595" cy="1347470"/>
          </a:xfrm>
          <a:prstGeom prst="rect">
            <a:avLst/>
          </a:prstGeom>
        </p:spPr>
      </p:pic>
      <p:pic>
        <p:nvPicPr>
          <p:cNvPr id="19" name="图片 36" descr="dde659570c4066bc28df526ea7fee74"/>
          <p:cNvPicPr>
            <a:picLocks noChangeAspect="1"/>
          </p:cNvPicPr>
          <p:nvPr/>
        </p:nvPicPr>
        <p:blipFill>
          <a:blip r:embed="rId3"/>
          <a:srcRect l="5159" t="3499" r="3349" b="3189"/>
          <a:stretch>
            <a:fillRect/>
          </a:stretch>
        </p:blipFill>
        <p:spPr>
          <a:xfrm>
            <a:off x="9786303" y="4373880"/>
            <a:ext cx="1317625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5665" y="953770"/>
          <a:ext cx="10587355" cy="58394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275"/>
                <a:gridCol w="675853"/>
                <a:gridCol w="1145540"/>
                <a:gridCol w="1256581"/>
                <a:gridCol w="2739390"/>
                <a:gridCol w="1996898"/>
                <a:gridCol w="2096559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234950">
                <a:tc rowSpan="12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个人创业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社会保障局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经营主体登记注册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1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纳税人信息确认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税务局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4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无雇工个体工商户及灵活就业人员参加养老保险登记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63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灵活就业人员医保参保登记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医保局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72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住房公积金个人账户设立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市住房公积金管理中心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17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72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就业创业证申领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16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创业补贴申领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861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流动人员人事档案接收和转递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8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社会保障卡申领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03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创业担保贷款申请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4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云岭创业贷申请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635">
                <a:tc rowSpan="3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生活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结婚落户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内地居民婚姻登记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32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户口登记项目变更（婚姻状况）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1345">
                <a:tc vMerge="1">
                  <a:tcPr>
                    <a:lnL w="12700">
                      <a:solidFill>
                        <a:scrgbClr r="0" g="0" b="0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户口迁移（夫妻投靠落户）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rgbClr r="0" g="0" b="0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11" name="图片 10" descr="结婚落户"/>
          <p:cNvPicPr>
            <a:picLocks noChangeAspect="1"/>
          </p:cNvPicPr>
          <p:nvPr/>
        </p:nvPicPr>
        <p:blipFill>
          <a:blip r:embed="rId2"/>
          <a:srcRect l="7074" t="8021" r="7813" b="8229"/>
          <a:stretch>
            <a:fillRect/>
          </a:stretch>
        </p:blipFill>
        <p:spPr>
          <a:xfrm>
            <a:off x="9652000" y="5229225"/>
            <a:ext cx="1463040" cy="1440180"/>
          </a:xfrm>
          <a:prstGeom prst="rect">
            <a:avLst/>
          </a:prstGeom>
        </p:spPr>
      </p:pic>
      <p:pic>
        <p:nvPicPr>
          <p:cNvPr id="6" name="图片 5" descr="个人创业"/>
          <p:cNvPicPr>
            <a:picLocks noChangeAspect="1"/>
          </p:cNvPicPr>
          <p:nvPr/>
        </p:nvPicPr>
        <p:blipFill>
          <a:blip r:embed="rId3"/>
          <a:srcRect l="8507" t="8427" r="9280" b="8413"/>
          <a:stretch>
            <a:fillRect/>
          </a:stretch>
        </p:blipFill>
        <p:spPr>
          <a:xfrm>
            <a:off x="9652000" y="2259330"/>
            <a:ext cx="146431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41350" y="295275"/>
            <a:ext cx="10989310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95" name="表格 94"/>
          <p:cNvGraphicFramePr/>
          <p:nvPr/>
        </p:nvGraphicFramePr>
        <p:xfrm>
          <a:off x="605155" y="1358900"/>
          <a:ext cx="11024711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/>
                <a:gridCol w="1509916"/>
                <a:gridCol w="1605736"/>
                <a:gridCol w="2424079"/>
                <a:gridCol w="2311885"/>
                <a:gridCol w="2397760"/>
              </a:tblGrid>
              <a:tr h="433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15620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17</a:t>
                      </a:r>
                      <a:endParaRPr 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 err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开书店、文具店（可兼营书、体育用品、玩具</a:t>
                      </a:r>
                      <a:r>
                        <a:rPr lang="en-US" sz="1200" b="1" dirty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）</a:t>
                      </a:r>
                      <a:endParaRPr lang="en-US" sz="1200" b="1" dirty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公司登记（设立登记）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54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个体工商户设立登记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38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出版物零售单位和个体工商户设立、变更审批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区新闻出版局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30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食品经营许可（销售、餐饮）新办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区市场监管局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8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公众聚集场所投入使用、营业前消防安全检查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区消防救援大队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图片 35" descr="5e640d75c0dceaec56e9bdaff3c23c5"/>
          <p:cNvPicPr>
            <a:picLocks noChangeAspect="1"/>
          </p:cNvPicPr>
          <p:nvPr/>
        </p:nvPicPr>
        <p:blipFill>
          <a:blip r:embed="rId2"/>
          <a:srcRect l="3748" t="2910" r="3349" b="3261"/>
          <a:stretch>
            <a:fillRect/>
          </a:stretch>
        </p:blipFill>
        <p:spPr>
          <a:xfrm>
            <a:off x="9696450" y="2124075"/>
            <a:ext cx="1468755" cy="14376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695960" y="295275"/>
            <a:ext cx="1089850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昆明市“高效办成一件事 ”2023年度重点事项清单</a:t>
            </a:r>
            <a:endParaRPr lang="zh-CN" altLang="en-US" sz="2100" b="1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50240" y="1223645"/>
          <a:ext cx="10953750" cy="49599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4370"/>
                <a:gridCol w="1489075"/>
                <a:gridCol w="1723390"/>
                <a:gridCol w="2355032"/>
                <a:gridCol w="2541191"/>
                <a:gridCol w="2170692"/>
              </a:tblGrid>
              <a:tr h="333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名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rgbClr val="5E988C"/>
                      </a:solidFill>
                      <a:prstDash val="solid"/>
                    </a:lnL>
                    <a:lnR w="12700">
                      <a:solidFill>
                        <a:srgbClr val="5E988C"/>
                      </a:solidFill>
                      <a:prstDash val="solid"/>
                    </a:lnR>
                    <a:lnT w="12700">
                      <a:solidFill>
                        <a:srgbClr val="5E988C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5E988C"/>
                    </a:solidFill>
                  </a:tcPr>
                </a:tc>
              </a:tr>
              <a:tr h="585470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18</a:t>
                      </a:r>
                      <a:endParaRPr lang="en-US" sz="1200" b="1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高校毕业生就业</a:t>
                      </a:r>
                      <a:endParaRPr lang="en-US" sz="1200" b="1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灵活就业人员参加企业职工养老保险参保登记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5470">
                <a:tc vMerge="1">
                  <a:tcPr/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个人就业登记</a:t>
                      </a:r>
                      <a:endParaRPr lang="zh-CN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  <a:sym typeface="+mn-ea"/>
                        </a:rPr>
                        <a:t>区人力资源社会保障局</a:t>
                      </a:r>
                      <a:endParaRPr lang="en-US" alt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085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个人失业登记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148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离校未就业高校毕业生登记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085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《就业创业证》申领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5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19</a:t>
                      </a:r>
                      <a:endParaRPr lang="en-US" sz="1200" b="1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失业人员服务</a:t>
                      </a:r>
                      <a:endParaRPr lang="en-US" sz="1200" b="1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个人失业登记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1200" b="1"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《就业创业证》申领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01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就业困难人员认定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225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失业保险金申领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职业培训补贴申领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区人力资源社会保障局</a:t>
                      </a:r>
                      <a:endParaRPr lang="en-US" sz="12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图片 24" descr="72c5ce7a4dcea3b5d2248eb5f45a4f3"/>
          <p:cNvPicPr>
            <a:picLocks noChangeAspect="1"/>
          </p:cNvPicPr>
          <p:nvPr/>
        </p:nvPicPr>
        <p:blipFill>
          <a:blip r:embed="rId2"/>
          <a:srcRect l="3748" t="3564" r="3349" b="3256"/>
          <a:stretch>
            <a:fillRect/>
          </a:stretch>
        </p:blipFill>
        <p:spPr>
          <a:xfrm>
            <a:off x="9696133" y="2015173"/>
            <a:ext cx="1548000" cy="1528898"/>
          </a:xfrm>
          <a:prstGeom prst="rect">
            <a:avLst/>
          </a:prstGeom>
        </p:spPr>
      </p:pic>
      <p:pic>
        <p:nvPicPr>
          <p:cNvPr id="21" name="图片 6" descr="bacaaae0896714e92a6f5bc410e50d2"/>
          <p:cNvPicPr>
            <a:picLocks noChangeAspect="1"/>
          </p:cNvPicPr>
          <p:nvPr/>
        </p:nvPicPr>
        <p:blipFill>
          <a:blip r:embed="rId3"/>
          <a:srcRect l="3748" t="2349" r="3790" b="2836"/>
          <a:stretch>
            <a:fillRect/>
          </a:stretch>
        </p:blipFill>
        <p:spPr>
          <a:xfrm>
            <a:off x="9741218" y="4463098"/>
            <a:ext cx="1548711" cy="1321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5665" y="953770"/>
          <a:ext cx="10587355" cy="53613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275"/>
                <a:gridCol w="675853"/>
                <a:gridCol w="1145540"/>
                <a:gridCol w="1256665"/>
                <a:gridCol w="2739306"/>
                <a:gridCol w="1996898"/>
                <a:gridCol w="2096559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424180">
                <a:tc rowSpan="14"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生活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外国人来华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人力资源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社会保障局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外国人来华工作许可签发／变更／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延期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市人力资源和社会保障局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86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外国人来华工作电子社保卡注册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申领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5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外国人来华工作社会保险登记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3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外国人来华工作职称评审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外国人居留证件签发／变更／延期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省公安局厅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1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家电以旧换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新和手机等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购新补贴申请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(2025年度）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区商务和投资促进局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家电以旧换新和手机等购新补贴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资格校验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区商务和投资促进局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家电以旧换新和手机等购新补贴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核销数据归集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15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发票核验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区税局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7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个人身份信息核验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4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汽车以旧换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新补贴申请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(2025年度）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区商务和投资促进局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汽车报废更新补贴申请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区商务和投资促进局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58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报废机动车回收证明信息核查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市工业和信息化局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62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新能源汽车车型信息核查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市公安局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7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机动车注销和注册登记信息核查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图片 11" descr="外国人来华工作"/>
          <p:cNvPicPr>
            <a:picLocks noChangeAspect="1"/>
          </p:cNvPicPr>
          <p:nvPr/>
        </p:nvPicPr>
        <p:blipFill>
          <a:blip r:embed="rId2"/>
          <a:srcRect l="7595" t="8125" r="7813" b="8438"/>
          <a:stretch>
            <a:fillRect/>
          </a:stretch>
        </p:blipFill>
        <p:spPr>
          <a:xfrm>
            <a:off x="9661843" y="1583690"/>
            <a:ext cx="1459865" cy="1440180"/>
          </a:xfrm>
          <a:prstGeom prst="rect">
            <a:avLst/>
          </a:prstGeom>
        </p:spPr>
      </p:pic>
      <p:pic>
        <p:nvPicPr>
          <p:cNvPr id="13" name="图片 12" descr="家电以旧换新"/>
          <p:cNvPicPr>
            <a:picLocks noChangeAspect="1"/>
          </p:cNvPicPr>
          <p:nvPr/>
        </p:nvPicPr>
        <p:blipFill>
          <a:blip r:embed="rId3"/>
          <a:srcRect l="7178" t="7187" r="7605" b="8542"/>
          <a:stretch>
            <a:fillRect/>
          </a:stretch>
        </p:blipFill>
        <p:spPr>
          <a:xfrm>
            <a:off x="9665653" y="3338830"/>
            <a:ext cx="1456055" cy="1436370"/>
          </a:xfrm>
          <a:prstGeom prst="rect">
            <a:avLst/>
          </a:prstGeom>
        </p:spPr>
      </p:pic>
      <p:pic>
        <p:nvPicPr>
          <p:cNvPr id="15" name="图片 14" descr="汽车以旧换新补贴"/>
          <p:cNvPicPr>
            <a:picLocks noChangeAspect="1"/>
          </p:cNvPicPr>
          <p:nvPr/>
        </p:nvPicPr>
        <p:blipFill>
          <a:blip r:embed="rId4"/>
          <a:srcRect l="6521" t="8133" r="7601" b="7733"/>
          <a:stretch>
            <a:fillRect/>
          </a:stretch>
        </p:blipFill>
        <p:spPr>
          <a:xfrm>
            <a:off x="9651365" y="4824095"/>
            <a:ext cx="146939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34E96E4C-A786-42C8-98B7-EB52B4851D53}" type="slidenum">
              <a:rPr lang="zh-CN" altLang="en-US"/>
            </a:fld>
            <a:endParaRPr lang="zh-CN" altLang="en-US"/>
          </a:p>
        </p:txBody>
      </p:sp>
      <p:sp>
        <p:nvSpPr>
          <p:cNvPr id="96" name="文本框 95"/>
          <p:cNvSpPr txBox="1"/>
          <p:nvPr>
            <p:custDataLst>
              <p:tags r:id="rId1"/>
            </p:custDataLst>
          </p:nvPr>
        </p:nvSpPr>
        <p:spPr>
          <a:xfrm>
            <a:off x="876300" y="0"/>
            <a:ext cx="10587355" cy="801370"/>
          </a:xfrm>
          <a:prstGeom prst="rect">
            <a:avLst/>
          </a:prstGeom>
          <a:solidFill>
            <a:srgbClr val="C6DEC4"/>
          </a:solidFill>
          <a:ln>
            <a:noFill/>
          </a:ln>
          <a:effectLst/>
        </p:spPr>
        <p:txBody>
          <a:bodyPr wrap="square" rtlCol="0" anchor="ctr" anchorCtr="0">
            <a:noAutofit/>
          </a:bodyPr>
          <a:p>
            <a:pPr algn="ctr"/>
            <a:r>
              <a:rPr sz="2400" b="1" dirty="0"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云南省“高效办成一件事”2025年度第一批重点事项清单</a:t>
            </a:r>
            <a:endParaRPr sz="2400" b="1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75665" y="953770"/>
          <a:ext cx="10587355" cy="52400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76275"/>
                <a:gridCol w="675853"/>
                <a:gridCol w="1145540"/>
                <a:gridCol w="1256581"/>
                <a:gridCol w="2739390"/>
                <a:gridCol w="1996898"/>
                <a:gridCol w="2096559"/>
              </a:tblGrid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阶段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      称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牵头单位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涉及事项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责任单位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350">
                          <a:latin typeface="微软雅黑" panose="020B0503020204020204" charset="-122"/>
                          <a:ea typeface="微软雅黑" panose="020B0503020204020204" charset="-122"/>
                        </a:rPr>
                        <a:t>办事指南</a:t>
                      </a:r>
                      <a:endParaRPr lang="zh-CN" altLang="en-US" sz="13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988C"/>
                    </a:solidFill>
                  </a:tcPr>
                </a:tc>
              </a:tr>
              <a:tr h="328295">
                <a:tc rowSpan="1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身后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个人身后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（国家级）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1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出具死亡证明（正常死亡）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区卫生健康局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4">
                  <a:txBody>
                    <a:bodyPr/>
                    <a:p>
                      <a:pPr algn="ctr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6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出具死亡证明（非正常死亡）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3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出具火化证明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区民政局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10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户口注销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市公安局五华分局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56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社会保险待遇暂停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区人力资源社会保障局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70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个人账户一次性待遇申领（基本养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老保险）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29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遗属待遇申领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770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参保人员职工基本医疗保险个人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账户余额一次性支取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区医保局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6235">
                <a:tc vMerge="1">
                  <a:tcPr marL="68580" marR="68580" marT="34290" marB="3429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参保人员基本医疗保险停保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DDE"/>
                    </a:solidFill>
                  </a:tcPr>
                </a:tc>
                <a:tc vMerge="1"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7143" marR="7143" marT="7143" marB="0" anchor="ctr"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T w="12700">
                      <a:solidFill>
                        <a:schemeClr val="tx1"/>
                      </a:solidFill>
                      <a:prstDash val="sysDot"/>
                    </a:lnT>
                    <a:lnB w="12700">
                      <a:solidFill>
                        <a:schemeClr val="tx1"/>
                      </a:solidFill>
                      <a:prstDash val="sys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300">
                <a:tc vMerge="1">
                  <a:tcPr>
                    <a:lnL w="12700">
                      <a:solidFill>
                        <a:scrgbClr r="0" g="0" b="0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驾驶证注销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市公安局交通警察支队车辆管理所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/>
                    </a:solidFill>
                  </a:tcPr>
                </a:tc>
              </a:tr>
              <a:tr h="246380">
                <a:tc vMerge="1">
                  <a:tcPr>
                    <a:lnL w="12700">
                      <a:solidFill>
                        <a:scrgbClr r="0" g="0" b="0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住房公积金提取（死亡）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市住房公积金中心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/>
                    </a:solidFill>
                  </a:tcPr>
                </a:tc>
              </a:tr>
              <a:tr h="284480">
                <a:tc vMerge="1">
                  <a:tcPr>
                    <a:lnL w="12700">
                      <a:solidFill>
                        <a:scrgbClr r="0" g="0" b="0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遗嘱公证信息核查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省司法厅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/>
                    </a:solidFill>
                  </a:tcPr>
                </a:tc>
              </a:tr>
              <a:tr h="384810">
                <a:tc vMerge="1">
                  <a:tcPr>
                    <a:lnL w="12700">
                      <a:solidFill>
                        <a:scrgbClr r="0" g="0" b="0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已故人员股权登记信息查询（继承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人查询）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区市场监管局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/>
                    </a:solidFill>
                  </a:tcPr>
                </a:tc>
              </a:tr>
              <a:tr h="528955">
                <a:tc vMerge="1">
                  <a:tcPr>
                    <a:lnL w="12700">
                      <a:solidFill>
                        <a:scrgbClr r="0" g="0" b="0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B w="12700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已故存款人小额存款提取（继承人</a:t>
                      </a:r>
                      <a:endParaRPr lang="zh-CN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提取）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E4EDD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中国人民银行云南省分行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rgbClr val="F2F2F2"/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ysDot"/>
                    </a:lnL>
                    <a:lnR w="12700" cmpd="sng">
                      <a:solidFill>
                        <a:schemeClr val="tx1"/>
                      </a:solidFill>
                      <a:prstDash val="sysDot"/>
                    </a:lnR>
                    <a:lnT w="12700" cmpd="sng">
                      <a:solidFill>
                        <a:schemeClr val="tx1"/>
                      </a:solidFill>
                      <a:prstDash val="sysDot"/>
                    </a:lnT>
                    <a:lnB w="12700" cmpd="sng">
                      <a:solidFill>
                        <a:schemeClr val="tx1"/>
                      </a:solidFill>
                      <a:prstDash val="sysDot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图片 15" descr="个人身后"/>
          <p:cNvPicPr>
            <a:picLocks noChangeAspect="1"/>
          </p:cNvPicPr>
          <p:nvPr/>
        </p:nvPicPr>
        <p:blipFill>
          <a:blip r:embed="rId2"/>
          <a:srcRect l="6788" t="7733" r="7468" b="8133"/>
          <a:stretch>
            <a:fillRect/>
          </a:stretch>
        </p:blipFill>
        <p:spPr>
          <a:xfrm>
            <a:off x="9696450" y="3338830"/>
            <a:ext cx="1468120" cy="14325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TABLE_ENDDRAG_ORIGIN_RECT" val="860*438"/>
  <p:tag name="TABLE_ENDDRAG_RECT" val="46*91*860*438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TABLE_ENDDRAG_ORIGIN_RECT" val="851*437"/>
  <p:tag name="TABLE_ENDDRAG_RECT" val="54*92*851*437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TABLE_ENDDRAG_ORIGIN_RECT" val="833*423"/>
  <p:tag name="TABLE_ENDDRAG_RECT" val="68*82*833*423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commondata" val="eyJoZGlkIjoiMTAwOTU1ZWU4N2E3NTZjNTViYzQ2OGY2MmQzZTY2ZmQ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TABLE_ENDDRAG_ORIGIN_RECT" val="680*393"/>
  <p:tag name="TABLE_ENDDRAG_RECT" val="141*76*680*393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TABLE_ENDDRAG_ORIGIN_RECT" val="835*293"/>
  <p:tag name="TABLE_ENDDRAG_RECT" val="68*99*835*293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TABLE_ENDDRAG_ORIGIN_RECT" val="842*436"/>
  <p:tag name="TABLE_ENDDRAG_RECT" val="56*80*842*436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TABLE_ENDDRAG_ORIGIN_RECT" val="842*436"/>
  <p:tag name="TABLE_ENDDRAG_RECT" val="56*80*842*43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TABLE_ENDDRAG_ORIGIN_RECT" val="853*405"/>
  <p:tag name="TABLE_ENDDRAG_RECT" val="51*103*853*405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TABLE_ENDDRAG_ORIGIN_RECT" val="856*373"/>
  <p:tag name="TABLE_ENDDRAG_RECT" val="52*102*856*373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TABLE_ENDDRAG_ORIGIN_RECT" val="833*462"/>
  <p:tag name="TABLE_ENDDRAG_RECT" val="69*71*833*462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TABLE_ENDDRAG_ORIGIN_RECT" val="833*462"/>
  <p:tag name="TABLE_ENDDRAG_RECT" val="69*71*833*462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TABLE_ENDDRAG_ORIGIN_RECT" val="829*289"/>
  <p:tag name="TABLE_ENDDRAG_RECT" val="69*71*829*289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ABLE_ENDDRAG_ORIGIN_RECT" val="833*462"/>
  <p:tag name="TABLE_ENDDRAG_RECT" val="69*71*833*462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ABLE_ENDDRAG_ORIGIN_RECT" val="833*462"/>
  <p:tag name="TABLE_ENDDRAG_RECT" val="69*71*833*462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ABLE_ENDDRAG_ORIGIN_RECT" val="797*309"/>
  <p:tag name="TABLE_ENDDRAG_RECT" val="69*70*797*309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ABLE_ENDDRAG_ORIGIN_RECT" val="849*162"/>
  <p:tag name="TABLE_ENDDRAG_RECT" val="54*103*849*162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ABLE_ENDDRAG_ORIGIN_RECT" val="830*418"/>
  <p:tag name="TABLE_ENDDRAG_RECT" val="69*72*830*41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ABLE_ENDDRAG_ORIGIN_RECT" val="830*418"/>
  <p:tag name="TABLE_ENDDRAG_RECT" val="69*72*830*41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ABLE_ENDDRAG_ORIGIN_RECT" val="830*418"/>
  <p:tag name="TABLE_ENDDRAG_RECT" val="69*72*830*41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ABLE_ENDDRAG_ORIGIN_RECT" val="830*418"/>
  <p:tag name="TABLE_ENDDRAG_RECT" val="69*72*830*418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TABLE_ENDDRAG_ORIGIN_RECT" val="831*460"/>
  <p:tag name="TABLE_ENDDRAG_RECT" val="69*72*831*460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TABLE_ENDDRAG_ORIGIN_RECT" val="832*462"/>
  <p:tag name="TABLE_ENDDRAG_RECT" val="69*70*832*462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ABLE_ENDDRAG_ORIGIN_RECT" val="832*457"/>
  <p:tag name="TABLE_ENDDRAG_RECT" val="69*67*832*457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ABLE_ENDDRAG_ORIGIN_RECT" val="833*455"/>
  <p:tag name="TABLE_ENDDRAG_RECT" val="69*69*833*455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ABLE_ENDDRAG_ORIGIN_RECT" val="833*438"/>
  <p:tag name="TABLE_ENDDRAG_RECT" val="69*69*833*43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TABLE_ENDDRAG_ORIGIN_RECT" val="829*449"/>
  <p:tag name="TABLE_ENDDRAG_RECT" val="69*67*829*449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TABLE_ENDDRAG_ORIGIN_RECT" val="832*584"/>
  <p:tag name="TABLE_ENDDRAG_RECT" val="69*68*832*58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ABLE_ENDDRAG_ORIGIN_RECT" val="833*587"/>
  <p:tag name="TABLE_ENDDRAG_RECT" val="69*70*833*587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TABLE_ENDDRAG_ORIGIN_RECT" val="831*588"/>
  <p:tag name="TABLE_ENDDRAG_RECT" val="69*75*832*588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ABLE_ENDDRAG_ORIGIN_RECT" val="833*439"/>
  <p:tag name="TABLE_ENDDRAG_RECT" val="69*68*833*439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TABLE_ENDDRAG_ORIGIN_RECT" val="833*318"/>
  <p:tag name="TABLE_ENDDRAG_RECT" val="69*67*833*318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ABLE_ENDDRAG_ORIGIN_RECT" val="833*472"/>
  <p:tag name="TABLE_ENDDRAG_RECT" val="69*70*833*472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TABLE_ENDDRAG_ORIGIN_RECT" val="831*570"/>
  <p:tag name="TABLE_ENDDRAG_RECT" val="69*72*831*570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ABLE_ENDDRAG_ORIGIN_RECT" val="831*570"/>
  <p:tag name="TABLE_ENDDRAG_RECT" val="69*72*831*570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TABLE_ENDDRAG_ORIGIN_RECT" val="833*395"/>
  <p:tag name="TABLE_ENDDRAG_RECT" val="69*67*833*395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830*401"/>
  <p:tag name="TABLE_ENDDRAG_RECT" val="69*68*830*40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TABLE_ENDDRAG_ORIGIN_RECT" val="832*388"/>
  <p:tag name="TABLE_ENDDRAG_RECT" val="69*72*832*388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TABLE_ENDDRAG_ORIGIN_RECT" val="829*650"/>
  <p:tag name="TABLE_ENDDRAG_RECT" val="69*69*829*650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TABLE_ENDDRAG_ORIGIN_RECT" val="832*465"/>
  <p:tag name="TABLE_ENDDRAG_RECT" val="69*70*832*465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TABLE_ENDDRAG_ORIGIN_RECT" val="832*541"/>
  <p:tag name="TABLE_ENDDRAG_RECT" val="69*70*832*54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TABLE_ENDDRAG_ORIGIN_RECT" val="833*397"/>
  <p:tag name="TABLE_ENDDRAG_RECT" val="69*68*833*397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ABLE_ENDDRAG_ORIGIN_RECT" val="833*419"/>
  <p:tag name="TABLE_ENDDRAG_RECT" val="69*72*833*419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TABLE_ENDDRAG_ORIGIN_RECT" val="831*258"/>
  <p:tag name="TABLE_ENDDRAG_RECT" val="69*70*831*258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TABLE_ENDDRAG_ORIGIN_RECT" val="830*418"/>
  <p:tag name="TABLE_ENDDRAG_RECT" val="69*72*830*41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32958</Words>
  <Application>WPS 演示</Application>
  <PresentationFormat>宽屏</PresentationFormat>
  <Paragraphs>9924</Paragraphs>
  <Slides>71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3" baseType="lpstr">
      <vt:lpstr>Arial</vt:lpstr>
      <vt:lpstr>宋体</vt:lpstr>
      <vt:lpstr>Wingdings</vt:lpstr>
      <vt:lpstr>Calibri</vt:lpstr>
      <vt:lpstr>方正小标宋_GBK</vt:lpstr>
      <vt:lpstr>微软雅黑</vt:lpstr>
      <vt:lpstr>黑体</vt:lpstr>
      <vt:lpstr>Times New Roman</vt:lpstr>
      <vt:lpstr>华文细黑</vt:lpstr>
      <vt:lpstr>仿宋_GB2312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555</cp:lastModifiedBy>
  <cp:revision>790</cp:revision>
  <dcterms:created xsi:type="dcterms:W3CDTF">2018-07-26T03:09:00Z</dcterms:created>
  <dcterms:modified xsi:type="dcterms:W3CDTF">2026-01-15T02:23:03Z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518BCF15DE284B7F98D8E7460A3C9B7D_13</vt:lpwstr>
  </property>
</Properties>
</file>