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64"/>
  </p:handoutMasterIdLst>
  <p:sldIdLst>
    <p:sldId id="276" r:id="rId3"/>
    <p:sldId id="267" r:id="rId4"/>
    <p:sldId id="310" r:id="rId5"/>
    <p:sldId id="326" r:id="rId7"/>
    <p:sldId id="341" r:id="rId8"/>
    <p:sldId id="342" r:id="rId9"/>
    <p:sldId id="343" r:id="rId10"/>
    <p:sldId id="345" r:id="rId11"/>
    <p:sldId id="351" r:id="rId12"/>
    <p:sldId id="352" r:id="rId13"/>
    <p:sldId id="395" r:id="rId14"/>
    <p:sldId id="366" r:id="rId15"/>
    <p:sldId id="367" r:id="rId16"/>
    <p:sldId id="423" r:id="rId17"/>
    <p:sldId id="424" r:id="rId18"/>
    <p:sldId id="425" r:id="rId19"/>
    <p:sldId id="426" r:id="rId20"/>
    <p:sldId id="427" r:id="rId21"/>
    <p:sldId id="428" r:id="rId22"/>
    <p:sldId id="375" r:id="rId23"/>
    <p:sldId id="376" r:id="rId24"/>
    <p:sldId id="378" r:id="rId25"/>
    <p:sldId id="380" r:id="rId26"/>
    <p:sldId id="381" r:id="rId27"/>
    <p:sldId id="382" r:id="rId28"/>
    <p:sldId id="353" r:id="rId29"/>
    <p:sldId id="354" r:id="rId30"/>
    <p:sldId id="359" r:id="rId31"/>
    <p:sldId id="471" r:id="rId32"/>
    <p:sldId id="356" r:id="rId33"/>
    <p:sldId id="390" r:id="rId34"/>
    <p:sldId id="391" r:id="rId35"/>
    <p:sldId id="357" r:id="rId36"/>
    <p:sldId id="358" r:id="rId37"/>
    <p:sldId id="393" r:id="rId38"/>
    <p:sldId id="432" r:id="rId39"/>
    <p:sldId id="433" r:id="rId40"/>
    <p:sldId id="434" r:id="rId41"/>
    <p:sldId id="435" r:id="rId42"/>
    <p:sldId id="436" r:id="rId43"/>
    <p:sldId id="437" r:id="rId44"/>
    <p:sldId id="438" r:id="rId45"/>
    <p:sldId id="439" r:id="rId46"/>
    <p:sldId id="440" r:id="rId47"/>
    <p:sldId id="441" r:id="rId48"/>
    <p:sldId id="442" r:id="rId49"/>
    <p:sldId id="443" r:id="rId50"/>
    <p:sldId id="444" r:id="rId51"/>
    <p:sldId id="445" r:id="rId52"/>
    <p:sldId id="446" r:id="rId53"/>
    <p:sldId id="447" r:id="rId54"/>
    <p:sldId id="448" r:id="rId55"/>
    <p:sldId id="449" r:id="rId56"/>
    <p:sldId id="450" r:id="rId57"/>
    <p:sldId id="451" r:id="rId58"/>
    <p:sldId id="452" r:id="rId59"/>
    <p:sldId id="453" r:id="rId60"/>
    <p:sldId id="454" r:id="rId61"/>
    <p:sldId id="455" r:id="rId62"/>
    <p:sldId id="456" r:id="rId63"/>
  </p:sldIdLst>
  <p:sldSz cx="12192000" cy="6858000"/>
  <p:notesSz cx="6858000" cy="9144000"/>
  <p:custDataLst>
    <p:tags r:id="rId6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9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9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8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80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76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72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68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186" userDrawn="1">
          <p15:clr>
            <a:srgbClr val="A4A3A4"/>
          </p15:clr>
        </p15:guide>
        <p15:guide id="3" pos="3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DDE"/>
    <a:srgbClr val="5E988C"/>
    <a:srgbClr val="A9A9A9"/>
    <a:srgbClr val="767676"/>
    <a:srgbClr val="B9DBDC"/>
    <a:srgbClr val="A6D2F7"/>
    <a:srgbClr val="5EABF0"/>
    <a:srgbClr val="D4E8BB"/>
    <a:srgbClr val="90C25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70" autoAdjust="0"/>
    <p:restoredTop sz="94660"/>
  </p:normalViewPr>
  <p:slideViewPr>
    <p:cSldViewPr showGuides="1">
      <p:cViewPr varScale="1">
        <p:scale>
          <a:sx n="111" d="100"/>
          <a:sy n="111" d="100"/>
        </p:scale>
        <p:origin x="318" y="108"/>
      </p:cViewPr>
      <p:guideLst>
        <p:guide orient="horz" pos="3793"/>
        <p:guide orient="horz" pos="186"/>
        <p:guide pos="3880"/>
      </p:guideLst>
    </p:cSldViewPr>
  </p:slideViewPr>
  <p:notesTextViewPr>
    <p:cViewPr>
      <p:scale>
        <a:sx n="100" d="100"/>
        <a:sy n="100" d="100"/>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8" Type="http://schemas.openxmlformats.org/officeDocument/2006/relationships/tags" Target="tags/tag95.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D2DA1E46-8F53-47F8-B7BC-A9F0352BF51A}"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B6661C89-6876-48A9-B4F8-488C2CF1172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609600" algn="l" rtl="0" fontAlgn="base">
      <a:spcBef>
        <a:spcPct val="30000"/>
      </a:spcBef>
      <a:spcAft>
        <a:spcPct val="0"/>
      </a:spcAft>
      <a:defRPr sz="1600" kern="1200">
        <a:solidFill>
          <a:schemeClr val="tx1"/>
        </a:solidFill>
        <a:latin typeface="+mn-lt"/>
        <a:ea typeface="+mn-ea"/>
        <a:cs typeface="+mn-cs"/>
      </a:defRPr>
    </a:lvl2pPr>
    <a:lvl3pPr marL="1219200" algn="l" rtl="0" fontAlgn="base">
      <a:spcBef>
        <a:spcPct val="30000"/>
      </a:spcBef>
      <a:spcAft>
        <a:spcPct val="0"/>
      </a:spcAft>
      <a:defRPr sz="1600" kern="1200">
        <a:solidFill>
          <a:schemeClr val="tx1"/>
        </a:solidFill>
        <a:latin typeface="+mn-lt"/>
        <a:ea typeface="+mn-ea"/>
        <a:cs typeface="+mn-cs"/>
      </a:defRPr>
    </a:lvl3pPr>
    <a:lvl4pPr marL="1828800" algn="l" rtl="0" fontAlgn="base">
      <a:spcBef>
        <a:spcPct val="30000"/>
      </a:spcBef>
      <a:spcAft>
        <a:spcPct val="0"/>
      </a:spcAft>
      <a:defRPr sz="1600" kern="1200">
        <a:solidFill>
          <a:schemeClr val="tx1"/>
        </a:solidFill>
        <a:latin typeface="+mn-lt"/>
        <a:ea typeface="+mn-ea"/>
        <a:cs typeface="+mn-cs"/>
      </a:defRPr>
    </a:lvl4pPr>
    <a:lvl5pPr marL="2438400" algn="l" rtl="0" fontAlgn="base">
      <a:spcBef>
        <a:spcPct val="30000"/>
      </a:spcBef>
      <a:spcAft>
        <a:spcPct val="0"/>
      </a:spcAft>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19B3034-AC56-4B8F-85E2-7159F6ADD5D4}" type="datetime1">
              <a:rPr lang="zh-CN" altLang="en-US" smtClean="0"/>
            </a:fld>
            <a:endParaRPr lang="zh-CN" altLang="en-US"/>
          </a:p>
        </p:txBody>
      </p:sp>
      <p:sp>
        <p:nvSpPr>
          <p:cNvPr id="5" name="页脚占位符 4"/>
          <p:cNvSpPr>
            <a:spLocks noGrp="1"/>
          </p:cNvSpPr>
          <p:nvPr>
            <p:ph type="ftr" sz="quarter" idx="11"/>
          </p:nvPr>
        </p:nvSpPr>
        <p:spPr>
          <a:xfrm>
            <a:off x="3455707" y="6356351"/>
            <a:ext cx="5280587" cy="366183"/>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DF34D00-1C4A-4843-A69F-4230EB0A4E3B}"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78945FF-5269-422B-AEE5-56B8472009B3}" type="datetime1">
              <a:rPr lang="zh-CN" altLang="en-US" smtClean="0"/>
            </a:fld>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C886881-02D5-4CBA-B86A-380D02969A71}"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C5EDDD1-772C-4457-BA8C-FF29CB85BE86}" type="datetime1">
              <a:rPr lang="zh-CN" altLang="en-US" smtClean="0"/>
            </a:fld>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40373FE-7578-46A2-B1D7-46704757B56D}" type="slidenum">
              <a:rPr lang="zh-CN" altLang="en-US"/>
            </a:fld>
            <a:endParaRPr lang="zh-CN" altLang="en-US"/>
          </a:p>
        </p:txBody>
      </p:sp>
      <p:sp>
        <p:nvSpPr>
          <p:cNvPr id="7" name="页脚占位符 4"/>
          <p:cNvSpPr>
            <a:spLocks noGrp="1"/>
          </p:cNvSpPr>
          <p:nvPr>
            <p:ph type="ftr" sz="quarter" idx="3"/>
          </p:nvPr>
        </p:nvSpPr>
        <p:spPr>
          <a:xfrm>
            <a:off x="3455707" y="6356351"/>
            <a:ext cx="5280587" cy="36618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defRPr>
            </a:lvl1pPr>
          </a:lstStyle>
          <a:p>
            <a:pPr>
              <a:defRPr/>
            </a:pP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28801"/>
            <a:ext cx="10972800" cy="452543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02C2BBA-EFBE-4A22-8798-06DDB9FFB503}" type="datetime1">
              <a:rPr lang="zh-CN" altLang="en-US" smtClean="0"/>
            </a:fld>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B94106-C6F4-4655-B7DE-D48D79F37124}"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CF180AD-5A3B-4143-95F9-A4A8CACA6F26}" type="datetime1">
              <a:rPr lang="zh-CN" altLang="en-US" smtClean="0"/>
            </a:fld>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41DC9E6-6DD3-4691-A9C7-D271DA098654}"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6F7EE31-1C7C-46BB-9063-CEFF43D399D1}" type="datetime1">
              <a:rPr lang="zh-CN" altLang="en-US" smtClean="0"/>
            </a:fld>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B0D5811-AC7B-4E29-80B8-F7ADF695AEF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3B10A80-4E27-4642-BAB6-289FA8DA24D8}" type="datetime1">
              <a:rPr lang="zh-CN" altLang="en-US" smtClean="0"/>
            </a:fld>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5F4A716-14C9-41DE-A1AD-07CBE4E1485A}"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6088AE4-FBF3-4262-AEC9-E11F842BF496}" type="datetime1">
              <a:rPr lang="zh-CN" altLang="en-US" smtClean="0"/>
            </a:fld>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01591AA-1701-4670-82F8-29319F7ADA55}"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BAC5D4E-8744-44BE-A98B-762A4F899E2A}" type="datetime1">
              <a:rPr lang="zh-CN" altLang="en-US" smtClean="0"/>
            </a:fld>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4E96E4C-A786-42C8-98B7-EB52B4851D53}"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C751D7BF-DD11-4F2E-8955-1A9A853CFEB0}" type="datetime1">
              <a:rPr lang="zh-CN" altLang="en-US" smtClean="0"/>
            </a:fld>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8758159-6336-4F39-ABDF-0970ED78D5AD}"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38444D57-EEF4-463E-85B4-54F4BDE3AFB7}" type="datetime1">
              <a:rPr lang="zh-CN" altLang="en-US" smtClean="0"/>
            </a:fld>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D6E238C-4D9C-4436-A513-4BF035CCAFFF}"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20000" b="-20000"/>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ea typeface="+mn-ea"/>
              </a:defRPr>
            </a:lvl1pPr>
          </a:lstStyle>
          <a:p>
            <a:pPr>
              <a:defRPr/>
            </a:pPr>
            <a:fld id="{AD6A7AAE-4856-4E0E-941F-542B4E7AEDEF}" type="datetime1">
              <a:rPr lang="zh-CN" altLang="en-US" smtClean="0"/>
            </a:fld>
            <a:endParaRPr lang="zh-CN" altLang="en-US"/>
          </a:p>
        </p:txBody>
      </p:sp>
      <p:sp>
        <p:nvSpPr>
          <p:cNvPr id="6" name="灯片编号占位符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fontAlgn="auto">
              <a:spcBef>
                <a:spcPts val="0"/>
              </a:spcBef>
              <a:spcAft>
                <a:spcPts val="0"/>
              </a:spcAft>
              <a:defRPr sz="1600" smtClean="0">
                <a:solidFill>
                  <a:schemeClr val="tx1">
                    <a:tint val="75000"/>
                  </a:schemeClr>
                </a:solidFill>
                <a:latin typeface="+mn-lt"/>
                <a:ea typeface="+mn-ea"/>
              </a:defRPr>
            </a:lvl1pPr>
          </a:lstStyle>
          <a:p>
            <a:pPr>
              <a:defRPr/>
            </a:pPr>
            <a:fld id="{8D58473B-3055-42E7-AAA6-D770D94057E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5865" kern="1200">
          <a:solidFill>
            <a:schemeClr val="tx1"/>
          </a:solidFill>
          <a:latin typeface="+mj-lt"/>
          <a:ea typeface="+mj-ea"/>
          <a:cs typeface="+mj-cs"/>
        </a:defRPr>
      </a:lvl1pPr>
      <a:lvl2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tags" Target="../tags/tag1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20.png"/><Relationship Id="rId2" Type="http://schemas.openxmlformats.org/officeDocument/2006/relationships/tags" Target="../tags/tag1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tags" Target="../tags/tag18.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image" Target="../media/image24.jpeg"/><Relationship Id="rId2" Type="http://schemas.openxmlformats.org/officeDocument/2006/relationships/tags" Target="../tags/tag20.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tags" Target="../tags/tag2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tags" Target="../tags/tag24.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png"/><Relationship Id="rId2" Type="http://schemas.openxmlformats.org/officeDocument/2006/relationships/tags" Target="../tags/tag27.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tags" Target="../tags/tag32.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tags" Target="../tags/tag36.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tags" Target="../tags/tag40.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4.png"/><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7.png"/><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3" Type="http://schemas.openxmlformats.org/officeDocument/2006/relationships/image" Target="../media/image58.png"/><Relationship Id="rId2" Type="http://schemas.openxmlformats.org/officeDocument/2006/relationships/tags" Target="../tags/tag46.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tags" Target="../tags/tag48.xml"/><Relationship Id="rId1" Type="http://schemas.openxmlformats.org/officeDocument/2006/relationships/tags" Target="../tags/tag47.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3" Type="http://schemas.openxmlformats.org/officeDocument/2006/relationships/image" Target="../media/image66.png"/><Relationship Id="rId2" Type="http://schemas.openxmlformats.org/officeDocument/2006/relationships/tags" Target="../tags/tag50.xml"/><Relationship Id="rId1" Type="http://schemas.openxmlformats.org/officeDocument/2006/relationships/tags" Target="../tags/tag49.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3" Type="http://schemas.openxmlformats.org/officeDocument/2006/relationships/image" Target="../media/image70.png"/><Relationship Id="rId2" Type="http://schemas.openxmlformats.org/officeDocument/2006/relationships/tags" Target="../tags/tag52.xml"/><Relationship Id="rId1" Type="http://schemas.openxmlformats.org/officeDocument/2006/relationships/tags" Target="../tags/tag5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3" Type="http://schemas.openxmlformats.org/officeDocument/2006/relationships/image" Target="../media/image74.png"/><Relationship Id="rId2" Type="http://schemas.openxmlformats.org/officeDocument/2006/relationships/tags" Target="../tags/tag54.xml"/><Relationship Id="rId1" Type="http://schemas.openxmlformats.org/officeDocument/2006/relationships/tags" Target="../tags/tag53.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3" Type="http://schemas.openxmlformats.org/officeDocument/2006/relationships/image" Target="../media/image78.png"/><Relationship Id="rId2" Type="http://schemas.openxmlformats.org/officeDocument/2006/relationships/tags" Target="../tags/tag56.xml"/><Relationship Id="rId1" Type="http://schemas.openxmlformats.org/officeDocument/2006/relationships/tags" Target="../tags/tag55.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 Id="rId3" Type="http://schemas.openxmlformats.org/officeDocument/2006/relationships/image" Target="../media/image82.png"/><Relationship Id="rId2" Type="http://schemas.openxmlformats.org/officeDocument/2006/relationships/tags" Target="../tags/tag58.xml"/><Relationship Id="rId1" Type="http://schemas.openxmlformats.org/officeDocument/2006/relationships/tags" Target="../tags/tag57.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 Id="rId3" Type="http://schemas.openxmlformats.org/officeDocument/2006/relationships/image" Target="../media/image85.png"/><Relationship Id="rId2" Type="http://schemas.openxmlformats.org/officeDocument/2006/relationships/tags" Target="../tags/tag60.xml"/><Relationship Id="rId1" Type="http://schemas.openxmlformats.org/officeDocument/2006/relationships/tags" Target="../tags/tag59.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3" Type="http://schemas.openxmlformats.org/officeDocument/2006/relationships/image" Target="../media/image88.png"/><Relationship Id="rId2" Type="http://schemas.openxmlformats.org/officeDocument/2006/relationships/tags" Target="../tags/tag62.xml"/><Relationship Id="rId1" Type="http://schemas.openxmlformats.org/officeDocument/2006/relationships/tags" Target="../tags/tag61.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 Id="rId3" Type="http://schemas.openxmlformats.org/officeDocument/2006/relationships/image" Target="../media/image92.png"/><Relationship Id="rId2" Type="http://schemas.openxmlformats.org/officeDocument/2006/relationships/tags" Target="../tags/tag64.xml"/><Relationship Id="rId1" Type="http://schemas.openxmlformats.org/officeDocument/2006/relationships/tags" Target="../tags/tag63.xml"/></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3" Type="http://schemas.openxmlformats.org/officeDocument/2006/relationships/image" Target="../media/image95.png"/><Relationship Id="rId2" Type="http://schemas.openxmlformats.org/officeDocument/2006/relationships/tags" Target="../tags/tag66.xml"/><Relationship Id="rId1" Type="http://schemas.openxmlformats.org/officeDocument/2006/relationships/tags" Target="../tags/tag65.xml"/></Relationships>
</file>

<file path=ppt/slides/_rels/slide47.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3" Type="http://schemas.openxmlformats.org/officeDocument/2006/relationships/image" Target="../media/image99.png"/><Relationship Id="rId2" Type="http://schemas.openxmlformats.org/officeDocument/2006/relationships/tags" Target="../tags/tag68.xml"/><Relationship Id="rId1" Type="http://schemas.openxmlformats.org/officeDocument/2006/relationships/tags" Target="../tags/tag67.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3" Type="http://schemas.openxmlformats.org/officeDocument/2006/relationships/image" Target="../media/image103.png"/><Relationship Id="rId2" Type="http://schemas.openxmlformats.org/officeDocument/2006/relationships/tags" Target="../tags/tag70.xml"/><Relationship Id="rId1" Type="http://schemas.openxmlformats.org/officeDocument/2006/relationships/tags" Target="../tags/tag69.xml"/></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3" Type="http://schemas.openxmlformats.org/officeDocument/2006/relationships/image" Target="../media/image107.png"/><Relationship Id="rId2" Type="http://schemas.openxmlformats.org/officeDocument/2006/relationships/tags" Target="../tags/tag72.xml"/><Relationship Id="rId1" Type="http://schemas.openxmlformats.org/officeDocument/2006/relationships/tags" Target="../tags/tag7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 Id="rId3" Type="http://schemas.openxmlformats.org/officeDocument/2006/relationships/image" Target="../media/image111.png"/><Relationship Id="rId2" Type="http://schemas.openxmlformats.org/officeDocument/2006/relationships/tags" Target="../tags/tag74.xml"/><Relationship Id="rId1" Type="http://schemas.openxmlformats.org/officeDocument/2006/relationships/tags" Target="../tags/tag73.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 Id="rId3" Type="http://schemas.openxmlformats.org/officeDocument/2006/relationships/image" Target="../media/image115.png"/><Relationship Id="rId2" Type="http://schemas.openxmlformats.org/officeDocument/2006/relationships/tags" Target="../tags/tag76.xml"/><Relationship Id="rId1" Type="http://schemas.openxmlformats.org/officeDocument/2006/relationships/tags" Target="../tags/tag75.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3" Type="http://schemas.openxmlformats.org/officeDocument/2006/relationships/image" Target="../media/image119.png"/><Relationship Id="rId2" Type="http://schemas.openxmlformats.org/officeDocument/2006/relationships/tags" Target="../tags/tag78.xml"/><Relationship Id="rId1" Type="http://schemas.openxmlformats.org/officeDocument/2006/relationships/tags" Target="../tags/tag77.xml"/></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7.xml"/><Relationship Id="rId5" Type="http://schemas.openxmlformats.org/officeDocument/2006/relationships/image" Target="../media/image125.png"/><Relationship Id="rId4" Type="http://schemas.openxmlformats.org/officeDocument/2006/relationships/image" Target="../media/image124.png"/><Relationship Id="rId3" Type="http://schemas.openxmlformats.org/officeDocument/2006/relationships/image" Target="../media/image123.png"/><Relationship Id="rId2" Type="http://schemas.openxmlformats.org/officeDocument/2006/relationships/tags" Target="../tags/tag80.xml"/><Relationship Id="rId1" Type="http://schemas.openxmlformats.org/officeDocument/2006/relationships/tags" Target="../tags/tag79.xml"/></Relationships>
</file>

<file path=ppt/slides/_rels/slide54.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7.xml"/><Relationship Id="rId5" Type="http://schemas.openxmlformats.org/officeDocument/2006/relationships/image" Target="../media/image128.png"/><Relationship Id="rId4" Type="http://schemas.openxmlformats.org/officeDocument/2006/relationships/image" Target="../media/image127.png"/><Relationship Id="rId3" Type="http://schemas.openxmlformats.org/officeDocument/2006/relationships/image" Target="../media/image126.png"/><Relationship Id="rId2" Type="http://schemas.openxmlformats.org/officeDocument/2006/relationships/tags" Target="../tags/tag82.xml"/><Relationship Id="rId1" Type="http://schemas.openxmlformats.org/officeDocument/2006/relationships/tags" Target="../tags/tag81.xml"/></Relationships>
</file>

<file path=ppt/slides/_rels/slide55.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7.xml"/><Relationship Id="rId5" Type="http://schemas.openxmlformats.org/officeDocument/2006/relationships/image" Target="../media/image131.png"/><Relationship Id="rId4" Type="http://schemas.openxmlformats.org/officeDocument/2006/relationships/image" Target="../media/image130.png"/><Relationship Id="rId3" Type="http://schemas.openxmlformats.org/officeDocument/2006/relationships/image" Target="../media/image129.png"/><Relationship Id="rId2" Type="http://schemas.openxmlformats.org/officeDocument/2006/relationships/tags" Target="../tags/tag84.xml"/><Relationship Id="rId1" Type="http://schemas.openxmlformats.org/officeDocument/2006/relationships/tags" Target="../tags/tag83.xml"/></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7.xml"/><Relationship Id="rId5" Type="http://schemas.openxmlformats.org/officeDocument/2006/relationships/image" Target="../media/image134.png"/><Relationship Id="rId4" Type="http://schemas.openxmlformats.org/officeDocument/2006/relationships/image" Target="../media/image133.png"/><Relationship Id="rId3" Type="http://schemas.openxmlformats.org/officeDocument/2006/relationships/image" Target="../media/image132.png"/><Relationship Id="rId2" Type="http://schemas.openxmlformats.org/officeDocument/2006/relationships/tags" Target="../tags/tag86.xml"/><Relationship Id="rId1" Type="http://schemas.openxmlformats.org/officeDocument/2006/relationships/tags" Target="../tags/tag85.xml"/></Relationships>
</file>

<file path=ppt/slides/_rels/slide57.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7.xml"/><Relationship Id="rId5" Type="http://schemas.openxmlformats.org/officeDocument/2006/relationships/image" Target="../media/image137.png"/><Relationship Id="rId4" Type="http://schemas.openxmlformats.org/officeDocument/2006/relationships/image" Target="../media/image136.png"/><Relationship Id="rId3" Type="http://schemas.openxmlformats.org/officeDocument/2006/relationships/image" Target="../media/image135.png"/><Relationship Id="rId2" Type="http://schemas.openxmlformats.org/officeDocument/2006/relationships/tags" Target="../tags/tag88.xml"/><Relationship Id="rId1" Type="http://schemas.openxmlformats.org/officeDocument/2006/relationships/tags" Target="../tags/tag87.xml"/></Relationships>
</file>

<file path=ppt/slides/_rels/slide58.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 Id="rId3" Type="http://schemas.openxmlformats.org/officeDocument/2006/relationships/image" Target="../media/image138.png"/><Relationship Id="rId2" Type="http://schemas.openxmlformats.org/officeDocument/2006/relationships/tags" Target="../tags/tag90.xml"/><Relationship Id="rId1" Type="http://schemas.openxmlformats.org/officeDocument/2006/relationships/tags" Target="../tags/tag89.xml"/></Relationships>
</file>

<file path=ppt/slides/_rels/slide59.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7.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 Id="rId3" Type="http://schemas.openxmlformats.org/officeDocument/2006/relationships/image" Target="../media/image142.png"/><Relationship Id="rId2" Type="http://schemas.openxmlformats.org/officeDocument/2006/relationships/tags" Target="../tags/tag92.xml"/><Relationship Id="rId1" Type="http://schemas.openxmlformats.org/officeDocument/2006/relationships/tags" Target="../tags/tag9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7.xml"/><Relationship Id="rId3" Type="http://schemas.openxmlformats.org/officeDocument/2006/relationships/image" Target="../media/image146.png"/><Relationship Id="rId2" Type="http://schemas.openxmlformats.org/officeDocument/2006/relationships/tags" Target="../tags/tag94.xml"/><Relationship Id="rId1" Type="http://schemas.openxmlformats.org/officeDocument/2006/relationships/tags" Target="../tags/tag9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0535" y="593725"/>
            <a:ext cx="2542540" cy="890270"/>
          </a:xfrm>
          <a:prstGeom prst="rect">
            <a:avLst/>
          </a:prstGeom>
          <a:noFill/>
        </p:spPr>
        <p:txBody>
          <a:bodyPr wrap="square" rtlCol="0">
            <a:noAutofit/>
          </a:bodyPr>
          <a:lstStyle/>
          <a:p>
            <a:r>
              <a:rPr lang="zh-CN" altLang="en-US" sz="4800" dirty="0">
                <a:solidFill>
                  <a:schemeClr val="tx1"/>
                </a:solidFill>
                <a:latin typeface="方正小标宋_GBK" panose="02000000000000000000" charset="-122"/>
                <a:ea typeface="方正小标宋_GBK" panose="02000000000000000000" charset="-122"/>
              </a:rPr>
              <a:t>五华区</a:t>
            </a:r>
            <a:endParaRPr lang="zh-CN" altLang="en-US" sz="4800" dirty="0">
              <a:solidFill>
                <a:schemeClr val="tx1"/>
              </a:solidFill>
              <a:latin typeface="方正小标宋_GBK" panose="02000000000000000000" charset="-122"/>
              <a:ea typeface="方正小标宋_GBK" panose="02000000000000000000" charset="-122"/>
            </a:endParaRPr>
          </a:p>
        </p:txBody>
      </p:sp>
      <p:sp>
        <p:nvSpPr>
          <p:cNvPr id="41" name="TextBox 40"/>
          <p:cNvSpPr txBox="1"/>
          <p:nvPr/>
        </p:nvSpPr>
        <p:spPr>
          <a:xfrm>
            <a:off x="650875" y="1449070"/>
            <a:ext cx="7630795" cy="1172210"/>
          </a:xfrm>
          <a:prstGeom prst="rect">
            <a:avLst/>
          </a:prstGeom>
          <a:noFill/>
        </p:spPr>
        <p:txBody>
          <a:bodyPr wrap="square" rtlCol="0">
            <a:noAutofit/>
          </a:bodyPr>
          <a:lstStyle/>
          <a:p>
            <a:pPr algn="ctr">
              <a:buClrTx/>
              <a:buSzTx/>
              <a:buFontTx/>
            </a:pPr>
            <a:r>
              <a:rPr lang="en-US" sz="7200" dirty="0">
                <a:solidFill>
                  <a:srgbClr val="FF0000"/>
                </a:solidFill>
                <a:latin typeface="方正小标宋_GBK" panose="02000000000000000000" charset="-122"/>
                <a:ea typeface="方正小标宋_GBK" panose="02000000000000000000" charset="-122"/>
                <a:cs typeface="方正小标宋_GBK" panose="02000000000000000000" charset="-122"/>
                <a:sym typeface="+mn-ea"/>
              </a:rPr>
              <a:t>36</a:t>
            </a:r>
            <a:r>
              <a:rPr lang="zh-CN" altLang="en-US" sz="4800" dirty="0">
                <a:solidFill>
                  <a:srgbClr val="FF0000"/>
                </a:solidFill>
                <a:latin typeface="方正小标宋_GBK" panose="02000000000000000000" charset="-122"/>
                <a:ea typeface="方正小标宋_GBK" panose="02000000000000000000" charset="-122"/>
                <a:cs typeface="方正小标宋_GBK" panose="02000000000000000000" charset="-122"/>
                <a:sym typeface="+mn-ea"/>
              </a:rPr>
              <a:t>项</a:t>
            </a:r>
            <a:r>
              <a:rPr lang="zh-CN" altLang="en-US" sz="4800" dirty="0">
                <a:latin typeface="方正小标宋_GBK" panose="02000000000000000000" charset="-122"/>
                <a:ea typeface="方正小标宋_GBK" panose="02000000000000000000" charset="-122"/>
                <a:cs typeface="方正小标宋_GBK" panose="02000000000000000000" charset="-122"/>
                <a:sym typeface="+mn-ea"/>
              </a:rPr>
              <a:t>省级“一件事”</a:t>
            </a:r>
            <a:endParaRPr lang="zh-CN" altLang="en-US" sz="4800" dirty="0">
              <a:latin typeface="方正小标宋_GBK" panose="02000000000000000000" charset="-122"/>
              <a:ea typeface="方正小标宋_GBK" panose="02000000000000000000" charset="-122"/>
              <a:cs typeface="方正小标宋_GBK" panose="02000000000000000000" charset="-122"/>
              <a:sym typeface="+mn-ea"/>
            </a:endParaRPr>
          </a:p>
          <a:p>
            <a:pPr algn="ctr">
              <a:buClrTx/>
              <a:buSzTx/>
              <a:buFontTx/>
            </a:pPr>
            <a:endParaRPr lang="zh-CN" altLang="en-US" sz="4800" dirty="0">
              <a:latin typeface="方正小标宋_GBK" panose="02000000000000000000" charset="-122"/>
              <a:ea typeface="方正小标宋_GBK" panose="02000000000000000000" charset="-122"/>
              <a:cs typeface="方正小标宋_GBK" panose="02000000000000000000" charset="-122"/>
              <a:sym typeface="+mn-ea"/>
            </a:endParaRPr>
          </a:p>
        </p:txBody>
      </p:sp>
      <p:sp>
        <p:nvSpPr>
          <p:cNvPr id="43" name="TextBox 42"/>
          <p:cNvSpPr txBox="1"/>
          <p:nvPr/>
        </p:nvSpPr>
        <p:spPr>
          <a:xfrm>
            <a:off x="2495550" y="2934335"/>
            <a:ext cx="8125460" cy="1198880"/>
          </a:xfrm>
          <a:prstGeom prst="rect">
            <a:avLst/>
          </a:prstGeom>
          <a:noFill/>
        </p:spPr>
        <p:txBody>
          <a:bodyPr wrap="square" rtlCol="0">
            <a:spAutoFit/>
          </a:bodyPr>
          <a:lstStyle/>
          <a:p>
            <a:r>
              <a:rPr lang="en-US" altLang="zh-CN" sz="7200" dirty="0">
                <a:gradFill>
                  <a:gsLst>
                    <a:gs pos="0">
                      <a:srgbClr val="7B32B2"/>
                    </a:gs>
                    <a:gs pos="100000">
                      <a:srgbClr val="401A5D"/>
                    </a:gs>
                  </a:gsLst>
                  <a:lin scaled="0"/>
                </a:gradFill>
                <a:latin typeface="方正小标宋_GBK" panose="02000000000000000000" charset="-122"/>
                <a:ea typeface="方正小标宋_GBK" panose="02000000000000000000" charset="-122"/>
                <a:cs typeface="方正小标宋_GBK" panose="02000000000000000000" charset="-122"/>
              </a:rPr>
              <a:t>110</a:t>
            </a:r>
            <a:r>
              <a:rPr lang="zh-CN" altLang="en-US" sz="7200" dirty="0">
                <a:gradFill>
                  <a:gsLst>
                    <a:gs pos="0">
                      <a:srgbClr val="7B32B2"/>
                    </a:gs>
                    <a:gs pos="100000">
                      <a:srgbClr val="401A5D"/>
                    </a:gs>
                  </a:gsLst>
                  <a:lin scaled="0"/>
                </a:gradFill>
                <a:latin typeface="方正小标宋_GBK" panose="02000000000000000000" charset="-122"/>
                <a:ea typeface="方正小标宋_GBK" panose="02000000000000000000" charset="-122"/>
                <a:cs typeface="方正小标宋_GBK" panose="02000000000000000000" charset="-122"/>
              </a:rPr>
              <a:t> </a:t>
            </a:r>
            <a:r>
              <a:rPr lang="zh-CN" altLang="en-US" sz="4800" dirty="0">
                <a:gradFill>
                  <a:gsLst>
                    <a:gs pos="0">
                      <a:srgbClr val="7B32B2"/>
                    </a:gs>
                    <a:gs pos="100000">
                      <a:srgbClr val="401A5D"/>
                    </a:gs>
                  </a:gsLst>
                  <a:lin scaled="0"/>
                </a:gradFill>
                <a:latin typeface="方正小标宋_GBK" panose="02000000000000000000" charset="-122"/>
                <a:ea typeface="方正小标宋_GBK" panose="02000000000000000000" charset="-122"/>
                <a:cs typeface="方正小标宋_GBK" panose="02000000000000000000" charset="-122"/>
              </a:rPr>
              <a:t>项</a:t>
            </a:r>
            <a:r>
              <a:rPr lang="zh-CN" altLang="en-US" sz="4800" dirty="0">
                <a:solidFill>
                  <a:schemeClr val="tx1"/>
                </a:solidFill>
                <a:latin typeface="方正小标宋_GBK" panose="02000000000000000000" charset="-122"/>
                <a:ea typeface="方正小标宋_GBK" panose="02000000000000000000" charset="-122"/>
                <a:cs typeface="方正小标宋_GBK" panose="02000000000000000000" charset="-122"/>
                <a:sym typeface="+mn-ea"/>
              </a:rPr>
              <a:t>市级</a:t>
            </a:r>
            <a:r>
              <a:rPr lang="zh-CN" altLang="en-US" sz="4800" dirty="0">
                <a:latin typeface="方正小标宋_GBK" panose="02000000000000000000" charset="-122"/>
                <a:ea typeface="方正小标宋_GBK" panose="02000000000000000000" charset="-122"/>
                <a:cs typeface="方正小标宋_GBK" panose="02000000000000000000" charset="-122"/>
                <a:sym typeface="+mn-ea"/>
              </a:rPr>
              <a:t>“一件事”</a:t>
            </a:r>
            <a:endParaRPr lang="zh-CN" altLang="en-US" sz="4800" dirty="0">
              <a:solidFill>
                <a:schemeClr val="tx1"/>
              </a:solidFill>
              <a:latin typeface="方正小标宋_GBK" panose="02000000000000000000" charset="-122"/>
              <a:ea typeface="方正小标宋_GBK" panose="02000000000000000000" charset="-122"/>
              <a:cs typeface="方正小标宋_GBK" panose="02000000000000000000" charset="-122"/>
              <a:sym typeface="+mn-ea"/>
            </a:endParaRPr>
          </a:p>
        </p:txBody>
      </p:sp>
      <p:sp>
        <p:nvSpPr>
          <p:cNvPr id="46" name="TextBox 45"/>
          <p:cNvSpPr txBox="1"/>
          <p:nvPr/>
        </p:nvSpPr>
        <p:spPr>
          <a:xfrm>
            <a:off x="4027805" y="4689475"/>
            <a:ext cx="7901940" cy="782320"/>
          </a:xfrm>
          <a:prstGeom prst="rect">
            <a:avLst/>
          </a:prstGeom>
          <a:noFill/>
        </p:spPr>
        <p:txBody>
          <a:bodyPr wrap="square" rtlCol="0">
            <a:noAutofit/>
          </a:bodyPr>
          <a:lstStyle/>
          <a:p>
            <a:pPr algn="l"/>
            <a:r>
              <a:rPr lang="zh-CN" altLang="en-US" sz="4800" dirty="0">
                <a:solidFill>
                  <a:schemeClr val="tx1"/>
                </a:solidFill>
                <a:latin typeface="方正小标宋_GBK" panose="02000000000000000000" charset="-122"/>
                <a:ea typeface="方正小标宋_GBK" panose="02000000000000000000" charset="-122"/>
                <a:cs typeface="方正小标宋_GBK" panose="02000000000000000000" charset="-122"/>
              </a:rPr>
              <a:t>重点事项清单合集来啦！！！</a:t>
            </a:r>
            <a:endParaRPr lang="zh-CN" altLang="en-US" sz="4800" dirty="0">
              <a:solidFill>
                <a:schemeClr val="bg1"/>
              </a:solidFill>
              <a:latin typeface="方正小标宋_GBK" panose="02000000000000000000" charset="-122"/>
              <a:ea typeface="方正小标宋_GBK" panose="02000000000000000000" charset="-122"/>
              <a:cs typeface="方正小标宋_GBK" panose="02000000000000000000" charset="-122"/>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650240" y="295275"/>
            <a:ext cx="10888980"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sym typeface="+mn-ea"/>
              </a:rPr>
              <a:t>云南省“高效办成一件事”2024年度</a:t>
            </a:r>
            <a:r>
              <a:rPr lang="zh-CN" sz="2400" b="1" dirty="0">
                <a:latin typeface="方正小标宋_GBK" panose="02000000000000000000" charset="-122"/>
                <a:ea typeface="方正小标宋_GBK" panose="02000000000000000000" charset="-122"/>
                <a:cs typeface="方正小标宋_GBK" panose="02000000000000000000" charset="-122"/>
                <a:sym typeface="+mn-ea"/>
              </a:rPr>
              <a:t>第一批</a:t>
            </a:r>
            <a:r>
              <a:rPr sz="2400" b="1" dirty="0">
                <a:latin typeface="方正小标宋_GBK" panose="02000000000000000000" charset="-122"/>
                <a:ea typeface="方正小标宋_GBK" panose="02000000000000000000" charset="-122"/>
                <a:cs typeface="方正小标宋_GBK" panose="02000000000000000000" charset="-122"/>
                <a:sym typeface="+mn-ea"/>
              </a:rPr>
              <a:t>重点事项清单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nvGraphicFramePr>
        <p:xfrm>
          <a:off x="650240" y="1315085"/>
          <a:ext cx="10901991" cy="4961890"/>
        </p:xfrm>
        <a:graphic>
          <a:graphicData uri="http://schemas.openxmlformats.org/drawingml/2006/table">
            <a:tbl>
              <a:tblPr firstRow="1" bandRow="1">
                <a:tableStyleId>{5C22544A-7EE6-4342-B048-85BDC9FD1C3A}</a:tableStyleId>
              </a:tblPr>
              <a:tblGrid>
                <a:gridCol w="734913"/>
                <a:gridCol w="734913"/>
                <a:gridCol w="1273809"/>
                <a:gridCol w="1374140"/>
                <a:gridCol w="2751374"/>
                <a:gridCol w="1763554"/>
                <a:gridCol w="2269288"/>
              </a:tblGrid>
              <a:tr h="455930">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401955">
                <a:tc rowSpan="9">
                  <a:txBody>
                    <a:bodyPr/>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经营</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发展</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12</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 水电气网</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联合报装</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5">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水电气网接入外线工程联合审批</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区综合行政执法局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区行政审批局（公路审批）</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市公安局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buClrTx/>
                        <a:buSzTx/>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1955">
                <a:tc vMerge="1">
                  <a:tcPr>
                    <a:lnR w="12700">
                      <a:solidFill>
                        <a:schemeClr val="tx1"/>
                      </a:solidFill>
                      <a:prstDash val="sysDot"/>
                    </a:lnR>
                    <a:lnB w="12700">
                      <a:solidFill>
                        <a:schemeClr val="tx1"/>
                      </a:solidFill>
                      <a:prstDash val="sysDot"/>
                    </a:lnB>
                  </a:tcPr>
                </a:tc>
                <a:tc vMerge="1">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供电报装</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区科技和工业信息化局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1955">
                <a:tc vMerge="1">
                  <a:tcPr>
                    <a:lnR w="12700">
                      <a:solidFill>
                        <a:schemeClr val="tx1"/>
                      </a:solidFill>
                      <a:prstDash val="sysDot"/>
                    </a:lnR>
                    <a:lnB w="12700">
                      <a:solidFill>
                        <a:schemeClr val="tx1"/>
                      </a:solidFill>
                      <a:prstDash val="sysDot"/>
                    </a:lnB>
                  </a:tcPr>
                </a:tc>
                <a:tc vMerge="1">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燃气报装</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1955">
                <a:tc vMerge="1">
                  <a:tcPr>
                    <a:lnR w="12700">
                      <a:solidFill>
                        <a:schemeClr val="tx1"/>
                      </a:solidFill>
                      <a:prstDash val="sysDot"/>
                    </a:lnR>
                    <a:lnB w="12700">
                      <a:solidFill>
                        <a:schemeClr val="tx1"/>
                      </a:solidFill>
                      <a:prstDash val="sysDot"/>
                    </a:lnB>
                  </a:tcPr>
                </a:tc>
                <a:tc vMerge="1">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供排水报装</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区水务局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1955">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通信报装</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区科技和工业信息化局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7340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ClrTx/>
                        <a:buSzTx/>
                        <a:buNone/>
                      </a:pPr>
                      <a:r>
                        <a:rPr lang="en-US" altLang="en-US" sz="1200" b="1">
                          <a:solidFill>
                            <a:srgbClr val="000000"/>
                          </a:solidFill>
                          <a:latin typeface="微软雅黑" panose="020B0503020204020204" charset="-122"/>
                          <a:ea typeface="微软雅黑" panose="020B0503020204020204" charset="-122"/>
                          <a:cs typeface="仿宋_GB2312" panose="02010609030101010101" charset="-122"/>
                        </a:rPr>
                        <a:t>13</a:t>
                      </a: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ClrTx/>
                        <a:buSzTx/>
                        <a:buNone/>
                      </a:pPr>
                      <a:r>
                        <a:rPr lang="en-US" altLang="en-US" sz="1200" b="1">
                          <a:solidFill>
                            <a:srgbClr val="000000"/>
                          </a:solidFill>
                          <a:latin typeface="微软雅黑" panose="020B0503020204020204" charset="-122"/>
                          <a:ea typeface="微软雅黑" panose="020B0503020204020204" charset="-122"/>
                          <a:cs typeface="仿宋_GB2312" panose="02010609030101010101" charset="-122"/>
                        </a:rPr>
                        <a:t>信用修复</a:t>
                      </a: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4">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sym typeface="+mn-ea"/>
                        </a:rPr>
                        <a:t>省发展改革委</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统筹在“信用中国”网站及地方信用平台网站建立相关失信信息信用修复指引</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区发展改革局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ClrTx/>
                        <a:buSzTx/>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08965">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行政处罚信息修复</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区发展改革局、区市场监管局等部门</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1562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异常经营名录信息修复</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6863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严重失信主体名单信息修复</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设列严重失信主体名单的的有关部门</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4" name="图片 12" descr="水电气网联合报装“一件事”"/>
          <p:cNvPicPr>
            <a:picLocks noChangeAspect="1"/>
          </p:cNvPicPr>
          <p:nvPr/>
        </p:nvPicPr>
        <p:blipFill>
          <a:blip r:embed="rId2"/>
          <a:stretch>
            <a:fillRect/>
          </a:stretch>
        </p:blipFill>
        <p:spPr>
          <a:xfrm>
            <a:off x="9471660" y="2303780"/>
            <a:ext cx="1599565" cy="1469390"/>
          </a:xfrm>
          <a:prstGeom prst="rect">
            <a:avLst/>
          </a:prstGeom>
        </p:spPr>
      </p:pic>
      <p:pic>
        <p:nvPicPr>
          <p:cNvPr id="8" name="图片 13" descr="信用修复“一件事”"/>
          <p:cNvPicPr>
            <a:picLocks noChangeAspect="1"/>
          </p:cNvPicPr>
          <p:nvPr/>
        </p:nvPicPr>
        <p:blipFill>
          <a:blip r:embed="rId3"/>
          <a:stretch>
            <a:fillRect/>
          </a:stretch>
        </p:blipFill>
        <p:spPr>
          <a:xfrm>
            <a:off x="9516745" y="4554220"/>
            <a:ext cx="1689735" cy="1689735"/>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669925" y="278765"/>
            <a:ext cx="10846435"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sym typeface="+mn-ea"/>
              </a:rPr>
              <a:t>云南省“高效办成一件事”2024年度</a:t>
            </a:r>
            <a:r>
              <a:rPr lang="zh-CN" sz="2400" b="1" dirty="0">
                <a:latin typeface="方正小标宋_GBK" panose="02000000000000000000" charset="-122"/>
                <a:ea typeface="方正小标宋_GBK" panose="02000000000000000000" charset="-122"/>
                <a:cs typeface="方正小标宋_GBK" panose="02000000000000000000" charset="-122"/>
                <a:sym typeface="+mn-ea"/>
              </a:rPr>
              <a:t>第一批</a:t>
            </a:r>
            <a:r>
              <a:rPr sz="2400" b="1" dirty="0">
                <a:latin typeface="方正小标宋_GBK" panose="02000000000000000000" charset="-122"/>
                <a:ea typeface="方正小标宋_GBK" panose="02000000000000000000" charset="-122"/>
                <a:cs typeface="方正小标宋_GBK" panose="02000000000000000000" charset="-122"/>
                <a:sym typeface="+mn-ea"/>
              </a:rPr>
              <a:t>重点事项清单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nvGraphicFramePr>
        <p:xfrm>
          <a:off x="659765" y="1313815"/>
          <a:ext cx="10872470" cy="4728210"/>
        </p:xfrm>
        <a:graphic>
          <a:graphicData uri="http://schemas.openxmlformats.org/drawingml/2006/table">
            <a:tbl>
              <a:tblPr firstRow="1" bandRow="1">
                <a:tableStyleId>{5C22544A-7EE6-4342-B048-85BDC9FD1C3A}</a:tableStyleId>
              </a:tblPr>
              <a:tblGrid>
                <a:gridCol w="679827"/>
                <a:gridCol w="679827"/>
                <a:gridCol w="1257859"/>
                <a:gridCol w="1292113"/>
                <a:gridCol w="2953367"/>
                <a:gridCol w="1724139"/>
                <a:gridCol w="2285338"/>
              </a:tblGrid>
              <a:tr h="464185">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444500">
                <a:tc rowSpan="10">
                  <a:txBody>
                    <a:bodyPr/>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经营</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发展</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10">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14</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10">
                  <a:txBody>
                    <a:bodyPr/>
                    <a:lstStyle/>
                    <a:p>
                      <a:pPr algn="ctr">
                        <a:buClrTx/>
                        <a:buSzTx/>
                        <a:buNone/>
                      </a:pPr>
                      <a:r>
                        <a:rPr lang="zh-CN" sz="1200" b="1">
                          <a:solidFill>
                            <a:srgbClr val="000000"/>
                          </a:solidFill>
                          <a:latin typeface="微软雅黑" panose="020B0503020204020204" charset="-122"/>
                          <a:ea typeface="微软雅黑" panose="020B0503020204020204" charset="-122"/>
                          <a:cs typeface="仿宋_GB2312" panose="02010609030101010101" charset="-122"/>
                        </a:rPr>
                        <a:t>企业上市</a:t>
                      </a:r>
                      <a:endParaRPr lang="zh-CN"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zh-CN" sz="1200" b="1">
                          <a:solidFill>
                            <a:srgbClr val="000000"/>
                          </a:solidFill>
                          <a:latin typeface="微软雅黑" panose="020B0503020204020204" charset="-122"/>
                          <a:ea typeface="微软雅黑" panose="020B0503020204020204" charset="-122"/>
                          <a:cs typeface="仿宋_GB2312" panose="02010609030101010101" charset="-122"/>
                        </a:rPr>
                        <a:t>合法合规</a:t>
                      </a:r>
                      <a:endParaRPr lang="zh-CN"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zh-CN" sz="1200" b="1">
                          <a:solidFill>
                            <a:srgbClr val="000000"/>
                          </a:solidFill>
                          <a:latin typeface="微软雅黑" panose="020B0503020204020204" charset="-122"/>
                          <a:ea typeface="微软雅黑" panose="020B0503020204020204" charset="-122"/>
                          <a:cs typeface="仿宋_GB2312" panose="02010609030101010101" charset="-122"/>
                        </a:rPr>
                        <a:t>信息核查</a:t>
                      </a:r>
                      <a:endParaRPr lang="zh-CN"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10">
                  <a:txBody>
                    <a:bodyPr/>
                    <a:lstStyle/>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区金融办</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indent="0" algn="l">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企业应急管理领域无违法违规信息核查</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a:buClrTx/>
                        <a:buSzTx/>
                        <a:buFont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区应急局</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10">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94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indent="0" algn="l">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企业住房、工程建设领域无违法违规信息核查</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a:buClrTx/>
                        <a:buSzTx/>
                        <a:buFont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94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indent="0" algn="l">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企业人员住房公积金缴存信息核查	</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a:buClrTx/>
                        <a:buSzTx/>
                        <a:buFont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市住房公积金中心</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indent="0" algn="l">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企业科技领域无违法违规信息核查	</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a:buClrTx/>
                        <a:buSzTx/>
                        <a:buFont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市科技局</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indent="0" algn="l">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企业交通运输领域无违法违规信息核查</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a:buClrTx/>
                        <a:buSzTx/>
                        <a:buFont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区交通运输局</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indent="0" algn="l">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企业合法纳税情况无违法违规信息核查</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zh-CN" alt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zh-CN" alt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94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indent="0" algn="l">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企业知识产权领域无违法违规信息核查</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zh-CN" alt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zh-CN" alt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9575">
                <a:tc vMerge="1">
                  <a:tcPr>
                    <a:lnR w="12700">
                      <a:solidFill>
                        <a:schemeClr val="tx1"/>
                      </a:solidFill>
                      <a:prstDash val="sysDot"/>
                    </a:lnR>
                    <a:lnB w="12700">
                      <a:solidFill>
                        <a:schemeClr val="tx1"/>
                      </a:solidFill>
                      <a:prstDash val="sysDot"/>
                    </a:lnB>
                  </a:tcPr>
                </a:tc>
                <a:tc vMerge="1">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indent="0" algn="l">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企业水资源保护领域无违法违规信息核查</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zh-CN" altLang="en-US" sz="1200" b="1" i="0">
                          <a:solidFill>
                            <a:srgbClr val="000000"/>
                          </a:solidFill>
                          <a:latin typeface="微软雅黑" panose="020B0503020204020204" charset="-122"/>
                          <a:ea typeface="微软雅黑" panose="020B0503020204020204" charset="-122"/>
                          <a:cs typeface="仿宋_GB2312" panose="02010609030101010101" charset="-122"/>
                        </a:rPr>
                        <a:t>区水务局</a:t>
                      </a:r>
                      <a:endParaRPr lang="zh-CN" alt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9575">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indent="0" algn="l">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企业消防安全无违法违规信息核查	</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zh-CN" alt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zh-CN" alt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9575">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rgbClr val="E4EDDE"/>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indent="0" algn="l">
                        <a:buNone/>
                      </a:pPr>
                      <a:r>
                        <a:rPr lang="en-US" altLang="en-US" sz="1200" b="1">
                          <a:solidFill>
                            <a:srgbClr val="000000"/>
                          </a:solidFill>
                          <a:latin typeface="微软雅黑" panose="020B0503020204020204" charset="-122"/>
                          <a:ea typeface="微软雅黑" panose="020B0503020204020204" charset="-122"/>
                          <a:cs typeface="仿宋_GB2312" panose="02010609030101010101" charset="-122"/>
                        </a:rPr>
                        <a:t>电信监管领域无行政处罚信息核查</a:t>
                      </a: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ctr" fontAlgn="ctr"/>
                      <a:r>
                        <a:rPr lang="zh-CN" altLang="en-US" sz="1200" b="1" i="0">
                          <a:solidFill>
                            <a:srgbClr val="000000"/>
                          </a:solidFill>
                          <a:latin typeface="微软雅黑" panose="020B0503020204020204" charset="-122"/>
                          <a:ea typeface="微软雅黑" panose="020B0503020204020204" charset="-122"/>
                          <a:cs typeface="仿宋_GB2312" panose="02010609030101010101" charset="-122"/>
                        </a:rPr>
                        <a:t>市通管办</a:t>
                      </a:r>
                      <a:endParaRPr lang="zh-CN" alt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8" name="图片 14" descr="企业上市合法合规信息核查“一件事”"/>
          <p:cNvPicPr>
            <a:picLocks noChangeAspect="1"/>
          </p:cNvPicPr>
          <p:nvPr/>
        </p:nvPicPr>
        <p:blipFill>
          <a:blip r:embed="rId2"/>
          <a:stretch>
            <a:fillRect/>
          </a:stretch>
        </p:blipFill>
        <p:spPr>
          <a:xfrm>
            <a:off x="9606280" y="3248660"/>
            <a:ext cx="1558925" cy="1412240"/>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642620" y="278765"/>
            <a:ext cx="10842625"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sym typeface="+mn-ea"/>
              </a:rPr>
              <a:t>云南省“高效办成一件事”2024年度</a:t>
            </a:r>
            <a:r>
              <a:rPr lang="zh-CN" sz="2400" b="1" dirty="0">
                <a:latin typeface="方正小标宋_GBK" panose="02000000000000000000" charset="-122"/>
                <a:ea typeface="方正小标宋_GBK" panose="02000000000000000000" charset="-122"/>
                <a:cs typeface="方正小标宋_GBK" panose="02000000000000000000" charset="-122"/>
                <a:sym typeface="+mn-ea"/>
              </a:rPr>
              <a:t>第一批</a:t>
            </a:r>
            <a:r>
              <a:rPr sz="2400" b="1" dirty="0">
                <a:latin typeface="方正小标宋_GBK" panose="02000000000000000000" charset="-122"/>
                <a:ea typeface="方正小标宋_GBK" panose="02000000000000000000" charset="-122"/>
                <a:cs typeface="方正小标宋_GBK" panose="02000000000000000000" charset="-122"/>
                <a:sym typeface="+mn-ea"/>
              </a:rPr>
              <a:t>重点事项清单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nvGraphicFramePr>
        <p:xfrm>
          <a:off x="650240" y="1268730"/>
          <a:ext cx="10834370" cy="4854575"/>
        </p:xfrm>
        <a:graphic>
          <a:graphicData uri="http://schemas.openxmlformats.org/drawingml/2006/table">
            <a:tbl>
              <a:tblPr firstRow="1" bandRow="1">
                <a:tableStyleId>{5C22544A-7EE6-4342-B048-85BDC9FD1C3A}</a:tableStyleId>
              </a:tblPr>
              <a:tblGrid>
                <a:gridCol w="743425"/>
                <a:gridCol w="743425"/>
                <a:gridCol w="1225439"/>
                <a:gridCol w="1422384"/>
                <a:gridCol w="2627124"/>
                <a:gridCol w="1899075"/>
                <a:gridCol w="2173498"/>
              </a:tblGrid>
              <a:tr h="464185">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570865">
                <a:tc rowSpan="10">
                  <a:txBody>
                    <a:bodyPr/>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经营</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发展</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10">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15</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10">
                  <a:txBody>
                    <a:bodyPr/>
                    <a:lstStyle/>
                    <a:p>
                      <a:pPr algn="ctr">
                        <a:buClrTx/>
                        <a:buSzTx/>
                        <a:buNone/>
                      </a:pPr>
                      <a:r>
                        <a:rPr lang="zh-CN" sz="1200" b="1">
                          <a:solidFill>
                            <a:srgbClr val="000000"/>
                          </a:solidFill>
                          <a:latin typeface="微软雅黑" panose="020B0503020204020204" charset="-122"/>
                          <a:ea typeface="微软雅黑" panose="020B0503020204020204" charset="-122"/>
                          <a:cs typeface="仿宋_GB2312" panose="02010609030101010101" charset="-122"/>
                        </a:rPr>
                        <a:t>企业破产</a:t>
                      </a:r>
                      <a:endParaRPr lang="zh-CN"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zh-CN" sz="1200" b="1">
                          <a:solidFill>
                            <a:srgbClr val="000000"/>
                          </a:solidFill>
                          <a:latin typeface="微软雅黑" panose="020B0503020204020204" charset="-122"/>
                          <a:ea typeface="微软雅黑" panose="020B0503020204020204" charset="-122"/>
                          <a:cs typeface="仿宋_GB2312" panose="02010609030101010101" charset="-122"/>
                        </a:rPr>
                        <a:t>信息核查</a:t>
                      </a:r>
                      <a:endParaRPr lang="zh-CN"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10">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区政务服务局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统筹相关申请核查信息的受理、分派、汇总和结果送达</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区政务服务局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10">
                  <a:txBody>
                    <a:bodyPr/>
                    <a:lstStyle/>
                    <a:p>
                      <a:pPr indent="0" algn="ctr">
                        <a:buNone/>
                      </a:pP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94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企业车辆信息核查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94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企业不动产登记信息核查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社会保险参保缴费记录核查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企业注册、登记等基本信息核查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企业人员医保缴存信息核查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94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企业房产信息核查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9575">
                <a:tc vMerge="1">
                  <a:tcPr>
                    <a:lnR w="12700">
                      <a:solidFill>
                        <a:schemeClr val="tx1"/>
                      </a:solidFill>
                      <a:prstDash val="sysDot"/>
                    </a:lnR>
                    <a:lnB w="12700">
                      <a:solidFill>
                        <a:schemeClr val="tx1"/>
                      </a:solidFill>
                      <a:prstDash val="sysDot"/>
                    </a:lnB>
                  </a:tcPr>
                </a:tc>
                <a:tc vMerge="1">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企业人员住房公积金缴存信息核查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市住房公积金中心</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9575">
                <a:tc vMerge="1">
                  <a:tcPr>
                    <a:lnR w="12700">
                      <a:solidFill>
                        <a:schemeClr val="tx1"/>
                      </a:solidFill>
                      <a:prstDash val="sysDot"/>
                    </a:lnR>
                    <a:lnB w="12700">
                      <a:solidFill>
                        <a:schemeClr val="tx1"/>
                      </a:solidFill>
                      <a:prstDash val="sysDot"/>
                    </a:lnB>
                  </a:tcPr>
                </a:tc>
                <a:tc vMerge="1">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企业纳税缴税情况信息核查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9575">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企业海关税款缴纳、货物通关信息核查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昆明海关</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9" name="图片 15" descr="企业破产信息核查“一件事”"/>
          <p:cNvPicPr>
            <a:picLocks noChangeAspect="1"/>
          </p:cNvPicPr>
          <p:nvPr/>
        </p:nvPicPr>
        <p:blipFill>
          <a:blip r:embed="rId2"/>
          <a:stretch>
            <a:fillRect/>
          </a:stretch>
        </p:blipFill>
        <p:spPr>
          <a:xfrm>
            <a:off x="9426575" y="3068955"/>
            <a:ext cx="1746885" cy="1657350"/>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605790" y="278765"/>
            <a:ext cx="10938510"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sym typeface="+mn-ea"/>
              </a:rPr>
              <a:t>云南省“高效办成一件事”2024年度</a:t>
            </a:r>
            <a:r>
              <a:rPr lang="zh-CN" sz="2400" b="1" dirty="0">
                <a:latin typeface="方正小标宋_GBK" panose="02000000000000000000" charset="-122"/>
                <a:ea typeface="方正小标宋_GBK" panose="02000000000000000000" charset="-122"/>
                <a:cs typeface="方正小标宋_GBK" panose="02000000000000000000" charset="-122"/>
                <a:sym typeface="+mn-ea"/>
              </a:rPr>
              <a:t>第一批</a:t>
            </a:r>
            <a:r>
              <a:rPr sz="2400" b="1" dirty="0">
                <a:latin typeface="方正小标宋_GBK" panose="02000000000000000000" charset="-122"/>
                <a:ea typeface="方正小标宋_GBK" panose="02000000000000000000" charset="-122"/>
                <a:cs typeface="方正小标宋_GBK" panose="02000000000000000000" charset="-122"/>
                <a:sym typeface="+mn-ea"/>
              </a:rPr>
              <a:t>重点事项清单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nvGraphicFramePr>
        <p:xfrm>
          <a:off x="605155" y="1268730"/>
          <a:ext cx="10939145" cy="3100705"/>
        </p:xfrm>
        <a:graphic>
          <a:graphicData uri="http://schemas.openxmlformats.org/drawingml/2006/table">
            <a:tbl>
              <a:tblPr firstRow="1" bandRow="1">
                <a:tableStyleId>{5C22544A-7EE6-4342-B048-85BDC9FD1C3A}</a:tableStyleId>
              </a:tblPr>
              <a:tblGrid>
                <a:gridCol w="725680"/>
                <a:gridCol w="725679"/>
                <a:gridCol w="1304326"/>
                <a:gridCol w="1237331"/>
                <a:gridCol w="2842245"/>
                <a:gridCol w="1722896"/>
                <a:gridCol w="2380988"/>
              </a:tblGrid>
              <a:tr h="464185">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454660">
                <a:tc rowSpan="6">
                  <a:txBody>
                    <a:bodyPr/>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注销</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退出</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16</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ClrTx/>
                        <a:buSzTx/>
                        <a:buNone/>
                      </a:pPr>
                      <a:r>
                        <a:rPr lang="zh-CN" sz="1200" b="1">
                          <a:solidFill>
                            <a:srgbClr val="000000"/>
                          </a:solidFill>
                          <a:latin typeface="微软雅黑" panose="020B0503020204020204" charset="-122"/>
                          <a:ea typeface="微软雅黑" panose="020B0503020204020204" charset="-122"/>
                          <a:cs typeface="仿宋_GB2312" panose="02010609030101010101" charset="-122"/>
                        </a:rPr>
                        <a:t>企业注销登记</a:t>
                      </a:r>
                      <a:endParaRPr lang="zh-CN"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6">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税务注销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94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企业注销登记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94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海关报关单位备案注销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昆明海关</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注销社会保险登记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银行账户注销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中国人民银行云南省分行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企业印章注销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0" name="图片 16" descr="da6c1dea7955719a3372e2e1e632185"/>
          <p:cNvPicPr>
            <a:picLocks noChangeAspect="1"/>
          </p:cNvPicPr>
          <p:nvPr/>
        </p:nvPicPr>
        <p:blipFill>
          <a:blip r:embed="rId2"/>
          <a:stretch>
            <a:fillRect/>
          </a:stretch>
        </p:blipFill>
        <p:spPr>
          <a:xfrm>
            <a:off x="9516428" y="2439035"/>
            <a:ext cx="1527175" cy="1400810"/>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rPr>
              <a:t>云南省“高效办成一件事 ”2024 年度新一批重点事项清单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09320"/>
          <a:ext cx="10587355" cy="6469380"/>
        </p:xfrm>
        <a:graphic>
          <a:graphicData uri="http://schemas.openxmlformats.org/drawingml/2006/table">
            <a:tbl>
              <a:tblPr firstRow="1" bandRow="1">
                <a:effectLst/>
                <a:tableStyleId>{5C22544A-7EE6-4342-B048-85BDC9FD1C3A}</a:tableStyleId>
              </a:tblPr>
              <a:tblGrid>
                <a:gridCol w="676275"/>
                <a:gridCol w="686435"/>
                <a:gridCol w="1134745"/>
                <a:gridCol w="1256665"/>
                <a:gridCol w="2643505"/>
                <a:gridCol w="1939290"/>
                <a:gridCol w="2250440"/>
              </a:tblGrid>
              <a:tr h="452120">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r>
              <a:tr h="348615">
                <a:tc rowSpan="15">
                  <a:txBody>
                    <a:bodyPr/>
                    <a:p>
                      <a:pPr algn="ctr">
                        <a:lnSpc>
                          <a:spcPct val="90000"/>
                        </a:lnSpc>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经营</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lnSpc>
                          <a:spcPct val="90000"/>
                        </a:lnSpc>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发展</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8">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1</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8">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企业迁移登记</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8">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企业迁入申请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rgbClr val="5E988C"/>
                      </a:solidFill>
                      <a:prstDash val="solid"/>
                    </a:lnR>
                    <a:lnT w="12700">
                      <a:solidFill>
                        <a:srgbClr val="5E988C"/>
                      </a:solidFill>
                      <a:prstDash val="solid"/>
                    </a:lnT>
                    <a:lnB w="12700">
                      <a:solidFill>
                        <a:schemeClr val="tx1"/>
                      </a:solidFill>
                      <a:prstDash val="sysDot"/>
                    </a:lnB>
                    <a:solidFill>
                      <a:srgbClr val="E4EDDE"/>
                    </a:solidFill>
                  </a:tcPr>
                </a:tc>
                <a:tc rowSpan="3">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c rowSpan="8">
                  <a:txBody>
                    <a:bodyPr/>
                    <a:lstStyle/>
                    <a:p>
                      <a:pPr algn="ctr">
                        <a:buNone/>
                      </a:pP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r>
              <a:tr h="348615">
                <a:tc vMerge="1">
                  <a:tcPr>
                    <a:lnR w="12700">
                      <a:solidFill>
                        <a:schemeClr val="tx1"/>
                      </a:solidFill>
                      <a:prstDash val="sysDot"/>
                    </a:lnR>
                    <a:lnB w="12700">
                      <a:solidFill>
                        <a:schemeClr val="tx1"/>
                      </a:solidFill>
                      <a:prstDash val="sysDot"/>
                    </a:lnB>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企业迁出调档</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4861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企业变更登记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4861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企业税务迁出申请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4861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迁出地住房公积金个人账户封存</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市住房公积金中心</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48615">
                <a:tc vMerge="1">
                  <a:tcPr>
                    <a:lnR w="12700">
                      <a:solidFill>
                        <a:schemeClr val="tx1"/>
                      </a:solidFill>
                      <a:prstDash val="sysDot"/>
                    </a:lnR>
                    <a:lnB w="12700">
                      <a:solidFill>
                        <a:schemeClr val="tx1"/>
                      </a:solidFill>
                      <a:prstDash val="sysDot"/>
                    </a:lnB>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迁入地住房公积金单位登记开户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48615">
                <a:tc vMerge="1">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迁出地社会保险单位基本信息变更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34861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迁入地企业社会保险登记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8036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7">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2</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rowSpan="7">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企业数据填报</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7">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市场监管年报填报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7">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4226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工业产品获证企业年报填报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5496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年度财务报表填报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27622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统计报表填报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区统计局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81635">
                <a:tc vMerge="1">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社保信息填报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84175">
                <a:tc vMerge="1">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海关管理企业年报填报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昆明海关</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65455">
                <a:tc vMerge="1">
                  <a:tcPr>
                    <a:lnR w="12700">
                      <a:solidFill>
                        <a:schemeClr val="tx1"/>
                      </a:solidFill>
                      <a:prstDash val="sysDot"/>
                    </a:lnR>
                    <a:lnB w="12700">
                      <a:solidFill>
                        <a:schemeClr val="tx1"/>
                      </a:solidFill>
                      <a:prstDash val="sysDot"/>
                    </a:lnB>
                  </a:tcPr>
                </a:tc>
                <a:tc vMerge="1">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外商投资企业(机构)年报填报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市商务局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5" name="图片 4" descr="企业迁移登记二维码"/>
          <p:cNvPicPr>
            <a:picLocks noChangeAspect="1"/>
          </p:cNvPicPr>
          <p:nvPr/>
        </p:nvPicPr>
        <p:blipFill>
          <a:blip r:embed="rId3"/>
          <a:stretch>
            <a:fillRect/>
          </a:stretch>
        </p:blipFill>
        <p:spPr>
          <a:xfrm>
            <a:off x="9471025" y="2348865"/>
            <a:ext cx="1628775" cy="1612265"/>
          </a:xfrm>
          <a:prstGeom prst="rect">
            <a:avLst/>
          </a:prstGeom>
        </p:spPr>
      </p:pic>
      <p:pic>
        <p:nvPicPr>
          <p:cNvPr id="6" name="图片 5" descr="企业数据填报二维码"/>
          <p:cNvPicPr>
            <a:picLocks noChangeAspect="1"/>
          </p:cNvPicPr>
          <p:nvPr/>
        </p:nvPicPr>
        <p:blipFill>
          <a:blip r:embed="rId4"/>
          <a:stretch>
            <a:fillRect/>
          </a:stretch>
        </p:blipFill>
        <p:spPr>
          <a:xfrm>
            <a:off x="9516110" y="4914265"/>
            <a:ext cx="1623695" cy="1578610"/>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rPr>
              <a:t>云南省“高效办成一件事 ”2024 年度新一批重点事项清单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09320"/>
          <a:ext cx="10587355" cy="5885815"/>
        </p:xfrm>
        <a:graphic>
          <a:graphicData uri="http://schemas.openxmlformats.org/drawingml/2006/table">
            <a:tbl>
              <a:tblPr firstRow="1" bandRow="1">
                <a:effectLst/>
                <a:tableStyleId>{5C22544A-7EE6-4342-B048-85BDC9FD1C3A}</a:tableStyleId>
              </a:tblPr>
              <a:tblGrid>
                <a:gridCol w="676275"/>
                <a:gridCol w="686435"/>
                <a:gridCol w="1134745"/>
                <a:gridCol w="1256665"/>
                <a:gridCol w="2643505"/>
                <a:gridCol w="1939290"/>
                <a:gridCol w="2250440"/>
              </a:tblGrid>
              <a:tr h="452120">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r>
              <a:tr h="713105">
                <a:tc rowSpan="9">
                  <a:txBody>
                    <a:bodyPr/>
                    <a:p>
                      <a:pPr algn="ctr">
                        <a:lnSpc>
                          <a:spcPct val="90000"/>
                        </a:lnSpc>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经营</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lnSpc>
                          <a:spcPct val="90000"/>
                        </a:lnSpc>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发展</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3</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rowSpan="3">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大件运输</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rgbClr val="E4EDDE"/>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公路超限运输许可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rgbClr val="5E988C"/>
                      </a:solidFill>
                      <a:prstDash val="solid"/>
                    </a:lnR>
                    <a:lnT w="12700">
                      <a:solidFill>
                        <a:srgbClr val="5E988C"/>
                      </a:solidFill>
                      <a:prstDash val="solid"/>
                    </a:lnT>
                    <a:lnB w="12700">
                      <a:solidFill>
                        <a:schemeClr val="tx1"/>
                      </a:solidFill>
                      <a:prstDash val="sysDot"/>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c rowSpan="3">
                  <a:txBody>
                    <a:bodyPr/>
                    <a:lstStyle/>
                    <a:p>
                      <a:pPr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r>
              <a:tr h="768985">
                <a:tc vMerge="1">
                  <a:tcPr>
                    <a:lnR w="12700">
                      <a:solidFill>
                        <a:schemeClr val="tx1"/>
                      </a:solidFill>
                      <a:prstDash val="sysDot"/>
                    </a:lnR>
                    <a:lnB w="12700">
                      <a:solidFill>
                        <a:schemeClr val="tx1"/>
                      </a:solidFill>
                      <a:prstDash val="sysDot"/>
                    </a:lnB>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特型机动车临时行驶车号牌核发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市公安局交通警察支队车辆管理所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94424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特殊车辆在城市道路上行驶(包括经过城市桥梁)审批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68630">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4</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l">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房屋建筑和市政基础设施工程竣工联合验收</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6">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工程质量竣工验收监督</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3">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7912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特殊建设工程消防验收或建设工程消防验收备案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9911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建设工程档案验收</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9751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土地核验与规划核实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26085">
                <a:tc vMerge="1">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人防工程竣工验收及验收备案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区发展改革局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46100">
                <a:tc vMerge="1">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雷电防护装置竣工验收(《气象灾害防御条例》第二十三条第三款规定范围)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区气象局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7" name="图片 6" descr="二维码"/>
          <p:cNvPicPr>
            <a:picLocks noChangeAspect="1"/>
          </p:cNvPicPr>
          <p:nvPr/>
        </p:nvPicPr>
        <p:blipFill>
          <a:blip r:embed="rId3"/>
          <a:stretch>
            <a:fillRect/>
          </a:stretch>
        </p:blipFill>
        <p:spPr>
          <a:xfrm>
            <a:off x="9562465" y="1943735"/>
            <a:ext cx="1447800" cy="1450340"/>
          </a:xfrm>
          <a:prstGeom prst="rect">
            <a:avLst/>
          </a:prstGeom>
        </p:spPr>
      </p:pic>
      <p:pic>
        <p:nvPicPr>
          <p:cNvPr id="8" name="图片 7" descr="房屋建筑和市政基础设施工程竣工联合验收二维码"/>
          <p:cNvPicPr>
            <a:picLocks noChangeAspect="1"/>
          </p:cNvPicPr>
          <p:nvPr/>
        </p:nvPicPr>
        <p:blipFill>
          <a:blip r:embed="rId4"/>
          <a:stretch>
            <a:fillRect/>
          </a:stretch>
        </p:blipFill>
        <p:spPr>
          <a:xfrm>
            <a:off x="9471025" y="4688840"/>
            <a:ext cx="1614805" cy="1612265"/>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rPr>
              <a:t>云南省“高效办成一件事 ”2024 年度新一批重点事项清单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09320"/>
          <a:ext cx="10587355" cy="6391910"/>
        </p:xfrm>
        <a:graphic>
          <a:graphicData uri="http://schemas.openxmlformats.org/drawingml/2006/table">
            <a:tbl>
              <a:tblPr firstRow="1" bandRow="1">
                <a:effectLst/>
                <a:tableStyleId>{5C22544A-7EE6-4342-B048-85BDC9FD1C3A}</a:tableStyleId>
              </a:tblPr>
              <a:tblGrid>
                <a:gridCol w="676275"/>
                <a:gridCol w="686435"/>
                <a:gridCol w="1134745"/>
                <a:gridCol w="1256665"/>
                <a:gridCol w="2643505"/>
                <a:gridCol w="1939290"/>
                <a:gridCol w="2250440"/>
              </a:tblGrid>
              <a:tr h="452120">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r>
              <a:tr h="482600">
                <a:tc rowSpan="5">
                  <a:txBody>
                    <a:bodyPr/>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生活</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rowSpan="5">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5</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rowSpan="5">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就医费用报销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rgbClr val="E4EDDE"/>
                    </a:solidFill>
                  </a:tcPr>
                </a:tc>
                <a:tc rowSpan="5">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职工医保个人账户家庭共济办理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rgbClr val="5E988C"/>
                      </a:solidFill>
                      <a:prstDash val="solid"/>
                    </a:lnR>
                    <a:lnT w="12700">
                      <a:solidFill>
                        <a:srgbClr val="5E988C"/>
                      </a:solidFill>
                      <a:prstDash val="solid"/>
                    </a:lnT>
                    <a:lnB w="12700">
                      <a:solidFill>
                        <a:schemeClr val="tx1"/>
                      </a:solidFill>
                      <a:prstDash val="sysDot"/>
                    </a:lnB>
                    <a:solidFill>
                      <a:srgbClr val="E4EDDE"/>
                    </a:solidFill>
                  </a:tcPr>
                </a:tc>
                <a:tc rowSpan="5">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c rowSpan="5">
                  <a:txBody>
                    <a:bodyPr/>
                    <a:lstStyle/>
                    <a:p>
                      <a:pPr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r>
              <a:tr h="44196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基本医疗保险参保人员异地就医备案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8481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五种门诊慢特病费用跨省直接结算</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40386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医疗费用报销直接结算</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8133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生育费用直接结算</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96240">
                <a:tc rowSpan="8">
                  <a:txBody>
                    <a:bodyPr/>
                    <a:p>
                      <a:pPr algn="ctr">
                        <a:lnSpc>
                          <a:spcPct val="90000"/>
                        </a:lnSpc>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安居</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rowSpan="8">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6</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8">
                  <a:txBody>
                    <a:bodyPr/>
                    <a:lstStyle/>
                    <a:p>
                      <a:pPr algn="l">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住房公积金个人住房贷款购房</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8">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房屋交易合同网签备案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8">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2418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个人身份信息核验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211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婚姻信息核验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7528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征信信息查询</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中国人民银行云南省分行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7528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贷款审批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市住房公积金中心</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7528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借款合同面签</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云南省金融监管局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1559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房地产交易税费申报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4610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不动产抵押登记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6" name="图片 5" descr="就医费用报销二维码"/>
          <p:cNvPicPr>
            <a:picLocks noChangeAspect="1"/>
          </p:cNvPicPr>
          <p:nvPr/>
        </p:nvPicPr>
        <p:blipFill>
          <a:blip r:embed="rId3"/>
          <a:stretch>
            <a:fillRect/>
          </a:stretch>
        </p:blipFill>
        <p:spPr>
          <a:xfrm>
            <a:off x="9605963" y="1809115"/>
            <a:ext cx="1439545" cy="1442720"/>
          </a:xfrm>
          <a:prstGeom prst="rect">
            <a:avLst/>
          </a:prstGeom>
        </p:spPr>
      </p:pic>
      <p:pic>
        <p:nvPicPr>
          <p:cNvPr id="4" name="图片 3" descr="住房公积金个人住房贷款购房二维码"/>
          <p:cNvPicPr>
            <a:picLocks noChangeAspect="1"/>
          </p:cNvPicPr>
          <p:nvPr/>
        </p:nvPicPr>
        <p:blipFill>
          <a:blip r:embed="rId4"/>
          <a:stretch>
            <a:fillRect/>
          </a:stretch>
        </p:blipFill>
        <p:spPr>
          <a:xfrm>
            <a:off x="9651048" y="4688840"/>
            <a:ext cx="1439545" cy="1475740"/>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rPr>
              <a:t>云南省“高效办成一件事 ”2024 年度新一批重点事项清单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09320"/>
          <a:ext cx="10587355" cy="6184265"/>
        </p:xfrm>
        <a:graphic>
          <a:graphicData uri="http://schemas.openxmlformats.org/drawingml/2006/table">
            <a:tbl>
              <a:tblPr firstRow="1" bandRow="1">
                <a:effectLst/>
                <a:tableStyleId>{5C22544A-7EE6-4342-B048-85BDC9FD1C3A}</a:tableStyleId>
              </a:tblPr>
              <a:tblGrid>
                <a:gridCol w="676275"/>
                <a:gridCol w="686435"/>
                <a:gridCol w="1134745"/>
                <a:gridCol w="1256665"/>
                <a:gridCol w="2643505"/>
                <a:gridCol w="1939290"/>
                <a:gridCol w="2250440"/>
              </a:tblGrid>
              <a:tr h="452120">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r>
              <a:tr h="404495">
                <a:tc rowSpan="14">
                  <a:txBody>
                    <a:bodyPr/>
                    <a:p>
                      <a:pPr algn="ctr">
                        <a:buClrTx/>
                        <a:buSzTx/>
                        <a:buFontTx/>
                        <a:buNone/>
                      </a:pPr>
                      <a:r>
                        <a:rPr lang="zh-CN" altLang="en-US" sz="1200" b="1">
                          <a:solidFill>
                            <a:srgbClr val="000000"/>
                          </a:solidFill>
                          <a:latin typeface="微软雅黑" panose="020B0503020204020204" charset="-122"/>
                          <a:ea typeface="微软雅黑" panose="020B0503020204020204" charset="-122"/>
                        </a:rPr>
                        <a:t>安居</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rowSpan="8">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7</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rowSpan="8">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申请公租房</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rgbClr val="E4EDDE"/>
                    </a:solidFill>
                  </a:tcPr>
                </a:tc>
                <a:tc rowSpan="8">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保障性住房信息核查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rgbClr val="5E988C"/>
                      </a:solidFill>
                      <a:prstDash val="solid"/>
                    </a:lnR>
                    <a:lnT w="12700">
                      <a:solidFill>
                        <a:srgbClr val="5E988C"/>
                      </a:solidFill>
                      <a:prstDash val="solid"/>
                    </a:lnT>
                    <a:lnB w="12700">
                      <a:solidFill>
                        <a:schemeClr val="tx1"/>
                      </a:solidFill>
                      <a:prstDash val="sysDot"/>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c rowSpan="8">
                  <a:txBody>
                    <a:bodyPr/>
                    <a:lstStyle/>
                    <a:p>
                      <a:pPr algn="ctr">
                        <a:buNone/>
                      </a:pP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r>
              <a:tr h="441960">
                <a:tc vMerge="1">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个人身份信息核验(户籍信息、居住证信息)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30200">
                <a:tc vMerge="1">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车辆信息核验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市公安局交通警察支队车辆管理所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52425">
                <a:tc vMerge="1">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低保、特困、低收入人员信息核验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33020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婚姻信息核验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4099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新就业无房人员学历信息核验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区教育体育局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33718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社会保险参保缴费记录查询</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2448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不动产登记信息核验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9624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rowSpan="6">
                  <a:txBody>
                    <a:bodyPr/>
                    <a:lstStyle/>
                    <a:p>
                      <a:pPr algn="ctr">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8</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rowSpan="6">
                  <a:txBody>
                    <a:bodyPr/>
                    <a:lstStyle/>
                    <a:p>
                      <a:pPr algn="l">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二手房转移登记及水电气联动过户</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rgbClr val="E4EDDE"/>
                    </a:solidFill>
                  </a:tcPr>
                </a:tc>
                <a:tc rowSpan="6">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房屋交易合同网签备案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indent="0" algn="ctr">
                        <a:buNone/>
                      </a:pP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2418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房地产交易税费申报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211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不动产统一登记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7528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电表过户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区科技和工业信息化局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7528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水表过户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区水务局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7528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天然气过户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8" name="图片 7" descr="公租房二维码"/>
          <p:cNvPicPr>
            <a:picLocks noChangeAspect="1"/>
          </p:cNvPicPr>
          <p:nvPr/>
        </p:nvPicPr>
        <p:blipFill>
          <a:blip r:embed="rId3"/>
          <a:stretch>
            <a:fillRect/>
          </a:stretch>
        </p:blipFill>
        <p:spPr>
          <a:xfrm>
            <a:off x="9606280" y="2169160"/>
            <a:ext cx="1522095" cy="1492885"/>
          </a:xfrm>
          <a:prstGeom prst="rect">
            <a:avLst/>
          </a:prstGeom>
        </p:spPr>
      </p:pic>
      <p:pic>
        <p:nvPicPr>
          <p:cNvPr id="4" name="图片 3" descr="二维码"/>
          <p:cNvPicPr>
            <a:picLocks noChangeAspect="1"/>
          </p:cNvPicPr>
          <p:nvPr/>
        </p:nvPicPr>
        <p:blipFill>
          <a:blip r:embed="rId4"/>
          <a:stretch>
            <a:fillRect/>
          </a:stretch>
        </p:blipFill>
        <p:spPr>
          <a:xfrm>
            <a:off x="9696450" y="4914265"/>
            <a:ext cx="1464945" cy="1483995"/>
          </a:xfrm>
          <a:prstGeom prst="rect">
            <a:avLst/>
          </a:prstGeom>
        </p:spPr>
      </p:pic>
    </p:spTree>
  </p:cSld>
  <p:clrMapOvr>
    <a:overrideClrMapping bg1="lt1" tx1="dk1" bg2="lt2" tx2="dk2" accent1="accent1" accent2="accent2" accent3="accent3" accent4="accent4" accent5="accent5" accent6="accent6" hlink="hlink" folHlink="folHlink"/>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rPr>
              <a:t>云南省“高效办成一件事 ”2024 年度新一批重点事项清单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09320"/>
          <a:ext cx="10587355" cy="5208905"/>
        </p:xfrm>
        <a:graphic>
          <a:graphicData uri="http://schemas.openxmlformats.org/drawingml/2006/table">
            <a:tbl>
              <a:tblPr firstRow="1" bandRow="1">
                <a:effectLst/>
                <a:tableStyleId>{5C22544A-7EE6-4342-B048-85BDC9FD1C3A}</a:tableStyleId>
              </a:tblPr>
              <a:tblGrid>
                <a:gridCol w="676275"/>
                <a:gridCol w="686435"/>
                <a:gridCol w="1134745"/>
                <a:gridCol w="1256665"/>
                <a:gridCol w="2643505"/>
                <a:gridCol w="1939290"/>
                <a:gridCol w="2250440"/>
              </a:tblGrid>
              <a:tr h="452120">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r>
              <a:tr h="404495">
                <a:tc rowSpan="11">
                  <a:txBody>
                    <a:bodyPr/>
                    <a:p>
                      <a:pPr indent="0" algn="ctr">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就 业</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rowSpan="11">
                  <a:txBody>
                    <a:bodyPr/>
                    <a:lstStyle/>
                    <a:p>
                      <a:pPr indent="0" algn="ctr">
                        <a:buNone/>
                      </a:pPr>
                      <a:r>
                        <a:rPr lang="en-US" sz="1200" b="1">
                          <a:solidFill>
                            <a:srgbClr val="000000"/>
                          </a:solidFill>
                          <a:latin typeface="微软雅黑" panose="020B0503020204020204" charset="-122"/>
                          <a:ea typeface="微软雅黑" panose="020B0503020204020204" charset="-122"/>
                        </a:rPr>
                        <a:t>9</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rowSpan="11">
                  <a:txBody>
                    <a:bodyPr/>
                    <a:lstStyle/>
                    <a:p>
                      <a:pPr indent="0" algn="ctr">
                        <a:buNone/>
                      </a:pPr>
                      <a:r>
                        <a:rPr lang="zh-CN" sz="1200" b="1">
                          <a:solidFill>
                            <a:srgbClr val="000000"/>
                          </a:solidFill>
                          <a:latin typeface="微软雅黑" panose="020B0503020204020204" charset="-122"/>
                          <a:ea typeface="微软雅黑" panose="020B0503020204020204" charset="-122"/>
                        </a:rPr>
                        <a:t>退役军人服务</a:t>
                      </a:r>
                      <a:endParaRPr lang="zh-CN"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rgbClr val="E4EDDE"/>
                    </a:solidFill>
                  </a:tcPr>
                </a:tc>
                <a:tc rowSpan="11">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区退役军人事务局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退役报到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rgbClr val="5E988C"/>
                      </a:solidFill>
                      <a:prstDash val="solid"/>
                    </a:lnR>
                    <a:lnT w="12700">
                      <a:solidFill>
                        <a:srgbClr val="5E988C"/>
                      </a:solidFill>
                      <a:prstDash val="solid"/>
                    </a:lnT>
                    <a:lnB w="12700">
                      <a:solidFill>
                        <a:schemeClr val="tx1"/>
                      </a:solidFill>
                      <a:prstDash val="sysDot"/>
                    </a:lnB>
                    <a:solidFill>
                      <a:srgbClr val="E4EDDE"/>
                    </a:solidFill>
                  </a:tcPr>
                </a:tc>
                <a:tc rowSpan="3">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区退役军人事务局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c rowSpan="11">
                  <a:txBody>
                    <a:bodyPr/>
                    <a:lstStyle/>
                    <a:p>
                      <a:pPr algn="ctr">
                        <a:buNone/>
                      </a:pP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r>
              <a:tr h="441960">
                <a:tc vMerge="1">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自主就业一次性经济补助金的给付</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9100">
                <a:tc vMerge="1">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自主就业职业技能培训和就业创业指导</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3390">
                <a:tc vMerge="1">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户口登记(退役军人恢复户口)</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408305">
                <a:tc vMerge="1">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居民身份证申领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430530">
                <a:tc vMerge="1">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社会保险登记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3">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419100">
                <a:tc vMerge="1">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军地养老保险关系转移接续</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47498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社会保障卡(含电子社保卡)申领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2989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基本医疗保险参保和变更登记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38163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基本医疗保险关系转移接续</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24815">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预备役登记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区武装部</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0" name="图片 9" descr="二维码"/>
          <p:cNvPicPr>
            <a:picLocks noChangeAspect="1"/>
          </p:cNvPicPr>
          <p:nvPr/>
        </p:nvPicPr>
        <p:blipFill>
          <a:blip r:embed="rId3"/>
          <a:stretch>
            <a:fillRect/>
          </a:stretch>
        </p:blipFill>
        <p:spPr>
          <a:xfrm>
            <a:off x="9605963" y="2978785"/>
            <a:ext cx="1439545" cy="1437640"/>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rPr>
              <a:t>云南省“高效办成一件事 ”2024 年度新一批重点事项清单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09320"/>
          <a:ext cx="10587355" cy="3930015"/>
        </p:xfrm>
        <a:graphic>
          <a:graphicData uri="http://schemas.openxmlformats.org/drawingml/2006/table">
            <a:tbl>
              <a:tblPr firstRow="1" bandRow="1">
                <a:effectLst/>
                <a:tableStyleId>{5C22544A-7EE6-4342-B048-85BDC9FD1C3A}</a:tableStyleId>
              </a:tblPr>
              <a:tblGrid>
                <a:gridCol w="676275"/>
                <a:gridCol w="686435"/>
                <a:gridCol w="1134745"/>
                <a:gridCol w="1256665"/>
                <a:gridCol w="2124710"/>
                <a:gridCol w="2458085"/>
                <a:gridCol w="2250440"/>
              </a:tblGrid>
              <a:tr h="452120">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r>
              <a:tr h="404495">
                <a:tc rowSpan="8">
                  <a:txBody>
                    <a:bodyPr/>
                    <a:p>
                      <a:pPr indent="0" algn="ctr">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教 育</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rowSpan="8">
                  <a:txBody>
                    <a:bodyPr/>
                    <a:lstStyle/>
                    <a:p>
                      <a:pPr indent="0" algn="ctr">
                        <a:buNone/>
                      </a:pPr>
                      <a:r>
                        <a:rPr lang="en-US" sz="1200" b="1">
                          <a:solidFill>
                            <a:srgbClr val="000000"/>
                          </a:solidFill>
                          <a:latin typeface="微软雅黑" panose="020B0503020204020204" charset="-122"/>
                          <a:ea typeface="微软雅黑" panose="020B0503020204020204" charset="-122"/>
                        </a:rPr>
                        <a:t>10</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rowSpan="8">
                  <a:txBody>
                    <a:bodyPr/>
                    <a:lstStyle/>
                    <a:p>
                      <a:pPr indent="0" algn="ctr">
                        <a:buNone/>
                      </a:pPr>
                      <a:r>
                        <a:rPr lang="zh-CN" sz="1200" b="1">
                          <a:solidFill>
                            <a:srgbClr val="000000"/>
                          </a:solidFill>
                          <a:latin typeface="微软雅黑" panose="020B0503020204020204" charset="-122"/>
                          <a:ea typeface="微软雅黑" panose="020B0503020204020204" charset="-122"/>
                        </a:rPr>
                        <a:t>留学服务</a:t>
                      </a:r>
                      <a:endParaRPr lang="zh-CN"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8">
                  <a:txBody>
                    <a:bodyPr/>
                    <a:lstStyle/>
                    <a:p>
                      <a:pPr algn="ctr">
                        <a:buClrTx/>
                        <a:buSzTx/>
                        <a:buFontTx/>
                      </a:pPr>
                      <a:r>
                        <a:rPr lang="zh-CN" sz="1200" b="1" i="0">
                          <a:solidFill>
                            <a:srgbClr val="000000"/>
                          </a:solidFill>
                          <a:latin typeface="微软雅黑" panose="020B0503020204020204" charset="-122"/>
                          <a:ea typeface="微软雅黑" panose="020B0503020204020204" charset="-122"/>
                        </a:rPr>
                        <a:t>区教育体育局</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ctr">
                        <a:buClrTx/>
                        <a:buSzTx/>
                        <a:buFontTx/>
                      </a:pPr>
                      <a:r>
                        <a:rPr lang="zh-CN" sz="1200" b="1" i="0">
                          <a:solidFill>
                            <a:srgbClr val="000000"/>
                          </a:solidFill>
                          <a:latin typeface="微软雅黑" panose="020B0503020204020204" charset="-122"/>
                          <a:ea typeface="微软雅黑" panose="020B0503020204020204" charset="-122"/>
                        </a:rPr>
                        <a:t>自费出国留学人员存档服务</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rgbClr val="5E988C"/>
                      </a:solidFill>
                      <a:prstDash val="solid"/>
                    </a:lnR>
                    <a:lnT w="12700">
                      <a:solidFill>
                        <a:srgbClr val="5E988C"/>
                      </a:solidFill>
                      <a:prstDash val="solid"/>
                    </a:lnT>
                    <a:lnB w="12700">
                      <a:solidFill>
                        <a:schemeClr val="tx1"/>
                      </a:solidFill>
                      <a:prstDash val="sysDot"/>
                    </a:lnB>
                    <a:solidFill>
                      <a:srgbClr val="E4EDDE"/>
                    </a:solidFill>
                  </a:tcPr>
                </a:tc>
                <a:tc rowSpan="4">
                  <a:txBody>
                    <a:bodyPr/>
                    <a:lstStyle/>
                    <a:p>
                      <a:pPr algn="ctr">
                        <a:buClrTx/>
                        <a:buSzTx/>
                        <a:buFontTx/>
                      </a:pPr>
                      <a:r>
                        <a:rPr lang="zh-CN" sz="1200" b="1" i="0">
                          <a:solidFill>
                            <a:srgbClr val="000000"/>
                          </a:solidFill>
                          <a:latin typeface="微软雅黑" panose="020B0503020204020204" charset="-122"/>
                          <a:ea typeface="微软雅黑" panose="020B0503020204020204" charset="-122"/>
                        </a:rPr>
                        <a:t>省教育厅</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c rowSpan="8">
                  <a:txBody>
                    <a:bodyPr/>
                    <a:lstStyle/>
                    <a:p>
                      <a:pPr algn="ctr">
                        <a:buNone/>
                      </a:pP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r>
              <a:tr h="441960">
                <a:tc vMerge="1">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ctr">
                        <a:buClrTx/>
                        <a:buSzTx/>
                        <a:buFontTx/>
                      </a:pPr>
                      <a:r>
                        <a:rPr lang="zh-CN" sz="1200" b="1" i="0">
                          <a:solidFill>
                            <a:srgbClr val="000000"/>
                          </a:solidFill>
                          <a:latin typeface="微软雅黑" panose="020B0503020204020204" charset="-122"/>
                          <a:ea typeface="微软雅黑" panose="020B0503020204020204" charset="-122"/>
                        </a:rPr>
                        <a:t>国家公派留学人员派出服务</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9100">
                <a:tc vMerge="1">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ctr">
                        <a:buClrTx/>
                        <a:buSzTx/>
                        <a:buFontTx/>
                      </a:pPr>
                      <a:r>
                        <a:rPr lang="zh-CN" sz="1200" b="1" i="0">
                          <a:solidFill>
                            <a:srgbClr val="000000"/>
                          </a:solidFill>
                          <a:latin typeface="微软雅黑" panose="020B0503020204020204" charset="-122"/>
                          <a:ea typeface="微软雅黑" panose="020B0503020204020204" charset="-122"/>
                        </a:rPr>
                        <a:t>国(境)外学历学位认证</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3390">
                <a:tc vMerge="1">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ctr">
                        <a:buClrTx/>
                        <a:buSzTx/>
                        <a:buFontTx/>
                      </a:pPr>
                      <a:r>
                        <a:rPr lang="zh-CN" sz="1200" b="1" i="0">
                          <a:solidFill>
                            <a:srgbClr val="000000"/>
                          </a:solidFill>
                          <a:latin typeface="微软雅黑" panose="020B0503020204020204" charset="-122"/>
                          <a:ea typeface="微软雅黑" panose="020B0503020204020204" charset="-122"/>
                        </a:rPr>
                        <a:t>留学人员就业报到</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408305">
                <a:tc vMerge="1">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ctr">
                        <a:buClrTx/>
                        <a:buSzTx/>
                        <a:buFontTx/>
                      </a:pPr>
                      <a:r>
                        <a:rPr lang="zh-CN" sz="1200" b="1" i="0">
                          <a:solidFill>
                            <a:srgbClr val="000000"/>
                          </a:solidFill>
                          <a:latin typeface="微软雅黑" panose="020B0503020204020204" charset="-122"/>
                          <a:ea typeface="微软雅黑" panose="020B0503020204020204" charset="-122"/>
                        </a:rPr>
                        <a:t>个人因私出入境记录查询</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ctr">
                        <a:buClrTx/>
                        <a:buSzTx/>
                        <a:buFontTx/>
                      </a:pPr>
                      <a:r>
                        <a:rPr lang="zh-CN" sz="1200" b="1" i="0">
                          <a:solidFill>
                            <a:srgbClr val="000000"/>
                          </a:solidFill>
                          <a:latin typeface="微软雅黑" panose="020B0503020204020204" charset="-122"/>
                          <a:ea typeface="微软雅黑" panose="020B0503020204020204" charset="-122"/>
                        </a:rPr>
                        <a:t>市公安局五华分局</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430530">
                <a:tc vMerge="1">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ctr">
                        <a:buClrTx/>
                        <a:buSzTx/>
                        <a:buFontTx/>
                      </a:pPr>
                      <a:r>
                        <a:rPr lang="zh-CN" sz="1200" b="1" i="0">
                          <a:solidFill>
                            <a:srgbClr val="000000"/>
                          </a:solidFill>
                          <a:latin typeface="微软雅黑" panose="020B0503020204020204" charset="-122"/>
                          <a:ea typeface="微软雅黑" panose="020B0503020204020204" charset="-122"/>
                        </a:rPr>
                        <a:t>企业营业执照信息核验</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ctr">
                        <a:buClrTx/>
                        <a:buSzTx/>
                        <a:buFontTx/>
                      </a:pPr>
                      <a:r>
                        <a:rPr lang="zh-CN" sz="1200" b="1" i="0">
                          <a:solidFill>
                            <a:srgbClr val="000000"/>
                          </a:solidFill>
                          <a:latin typeface="微软雅黑" panose="020B0503020204020204" charset="-122"/>
                          <a:ea typeface="微软雅黑" panose="020B0503020204020204" charset="-122"/>
                        </a:rPr>
                        <a:t>区市场监管局</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419100">
                <a:tc vMerge="1">
                  <a:tcPr/>
                </a:tc>
                <a:tc vMerge="1">
                  <a:tcPr>
                    <a:lnR w="12700">
                      <a:solidFill>
                        <a:schemeClr val="tx1"/>
                      </a:solidFill>
                      <a:prstDash val="sysDot"/>
                    </a:lnR>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ctr">
                        <a:buClrTx/>
                        <a:buSzTx/>
                        <a:buFontTx/>
                      </a:pPr>
                      <a:r>
                        <a:rPr lang="zh-CN" sz="1200" b="1" i="0">
                          <a:solidFill>
                            <a:srgbClr val="000000"/>
                          </a:solidFill>
                          <a:latin typeface="微软雅黑" panose="020B0503020204020204" charset="-122"/>
                          <a:ea typeface="微软雅黑" panose="020B0503020204020204" charset="-122"/>
                        </a:rPr>
                        <a:t>社会保险参保缴费记录查询</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ctr">
                        <a:buClrTx/>
                        <a:buSzTx/>
                        <a:buFontTx/>
                      </a:pPr>
                      <a:r>
                        <a:rPr lang="zh-CN" sz="1200" b="1" i="0">
                          <a:solidFill>
                            <a:srgbClr val="000000"/>
                          </a:solidFill>
                          <a:latin typeface="微软雅黑" panose="020B0503020204020204" charset="-122"/>
                          <a:ea typeface="微软雅黑" panose="020B0503020204020204" charset="-122"/>
                        </a:rPr>
                        <a:t>区人力资源社会保障局</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rgbClr val="5E988C"/>
                      </a:solidFill>
                      <a:prstDash val="solid"/>
                    </a:lnR>
                    <a:lnT w="12700">
                      <a:solidFill>
                        <a:schemeClr val="tx1"/>
                      </a:solidFill>
                      <a:prstDash val="sysDot"/>
                    </a:lnT>
                    <a:lnB w="12700">
                      <a:solidFill>
                        <a:schemeClr val="tx1"/>
                      </a:solidFill>
                      <a:prstDash val="sysDot"/>
                    </a:lnB>
                    <a:solidFill>
                      <a:schemeClr val="bg1">
                        <a:lumMod val="95000"/>
                      </a:schemeClr>
                    </a:solidFill>
                  </a:tcPr>
                </a:tc>
              </a:tr>
              <a:tr h="47498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p>
                      <a:pPr algn="ctr">
                        <a:buClrTx/>
                        <a:buSzTx/>
                        <a:buFontTx/>
                      </a:pPr>
                      <a:r>
                        <a:rPr lang="zh-CN" sz="1200" b="1" i="0">
                          <a:solidFill>
                            <a:srgbClr val="000000"/>
                          </a:solidFill>
                          <a:latin typeface="微软雅黑" panose="020B0503020204020204" charset="-122"/>
                          <a:ea typeface="微软雅黑" panose="020B0503020204020204" charset="-122"/>
                        </a:rPr>
                        <a:t>个人身份信息核验(户籍信息)</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ctr">
                        <a:buClrTx/>
                        <a:buSzTx/>
                        <a:buFontTx/>
                      </a:pPr>
                      <a:r>
                        <a:rPr lang="zh-CN" sz="1200" b="1" i="0">
                          <a:solidFill>
                            <a:srgbClr val="000000"/>
                          </a:solidFill>
                          <a:latin typeface="微软雅黑" panose="020B0503020204020204" charset="-122"/>
                          <a:ea typeface="微软雅黑" panose="020B0503020204020204" charset="-122"/>
                        </a:rPr>
                        <a:t>市公安局五华分局</a:t>
                      </a:r>
                      <a:endParaRPr lang="zh-CN" sz="1200" b="1" i="0">
                        <a:solidFill>
                          <a:srgbClr val="000000"/>
                        </a:solidFill>
                        <a:latin typeface="微软雅黑" panose="020B0503020204020204" charset="-122"/>
                        <a:ea typeface="微软雅黑" panose="020B0503020204020204"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3" name="图片 2"/>
          <p:cNvPicPr>
            <a:picLocks noChangeAspect="1"/>
          </p:cNvPicPr>
          <p:nvPr/>
        </p:nvPicPr>
        <p:blipFill>
          <a:blip r:embed="rId3"/>
          <a:stretch>
            <a:fillRect/>
          </a:stretch>
        </p:blipFill>
        <p:spPr>
          <a:xfrm>
            <a:off x="9626600" y="2234565"/>
            <a:ext cx="1442720" cy="1442720"/>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965835" y="2078990"/>
            <a:ext cx="10091420" cy="3646170"/>
          </a:xfrm>
          <a:prstGeom prst="rect">
            <a:avLst/>
          </a:prstGeom>
        </p:spPr>
        <p:txBody>
          <a:bodyPr wrap="square">
            <a:spAutoFit/>
          </a:bodyPr>
          <a:lstStyle/>
          <a:p>
            <a:pPr indent="558800" eaLnBrk="1" fontAlgn="auto" latinLnBrk="0" hangingPunct="1">
              <a:lnSpc>
                <a:spcPct val="150000"/>
              </a:lnSpc>
              <a:spcBef>
                <a:spcPts val="0"/>
              </a:spcBef>
              <a:spcAft>
                <a:spcPts val="0"/>
              </a:spcAft>
              <a:defRPr/>
              <a:extLst>
                <a:ext uri="{35155182-B16C-46BC-9424-99874614C6A1}">
                  <wpsdc:indentchars xmlns:wpsdc="http://www.wps.cn/officeDocument/2017/drawingmlCustomData" val="200" checksum="1956455923"/>
                </a:ext>
              </a:extLst>
            </a:pPr>
            <a:r>
              <a:rPr lang="zh-CN" altLang="en-US" sz="2200" kern="1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一件事”，是指将企业和群众需要到各级政务服务机构办理的事项，特别是需到多个部门、需经多个环节办理的事项，经过环节整合、流程优化，成为企业和群众眼中的“一件事”，实行“一次告知、一表申请、一套材料、一窗受理、一窗出件、一网办理”，线上“一次登录、一网通办”，线下“只进一扇门、最多跑一次”，实现政务服务机构从审批“一个事项”转变为服务企业群众“一件事”全流程办理，从企业和群众办事到每个政务服务机构“最多跑一次”转变为“一件事最多跑一次”。</a:t>
            </a:r>
            <a:endParaRPr lang="en-US" altLang="zh-CN" sz="220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1"/>
          <p:cNvSpPr txBox="1"/>
          <p:nvPr/>
        </p:nvSpPr>
        <p:spPr>
          <a:xfrm>
            <a:off x="965835" y="819150"/>
            <a:ext cx="6899910" cy="788035"/>
          </a:xfrm>
          <a:prstGeom prst="rect">
            <a:avLst/>
          </a:prstGeom>
          <a:noFill/>
        </p:spPr>
        <p:txBody>
          <a:bodyPr wrap="square" rtlCol="0">
            <a:spAutoFit/>
          </a:bodyPr>
          <a:lstStyle/>
          <a:p>
            <a:r>
              <a:rPr altLang="zh-CN" sz="4530" kern="100" dirty="0" err="1">
                <a:solidFill>
                  <a:srgbClr val="0070C0"/>
                </a:solidFill>
                <a:latin typeface="黑体" panose="02010609060101010101" charset="-122"/>
                <a:ea typeface="黑体" panose="02010609060101010101" charset="-122"/>
                <a:cs typeface="Times New Roman" panose="02020603050405020304" pitchFamily="18" charset="0"/>
                <a:sym typeface="+mn-ea"/>
              </a:rPr>
              <a:t>什么是</a:t>
            </a:r>
            <a:r>
              <a:rPr lang="en-US" sz="4530" kern="100" dirty="0" err="1">
                <a:solidFill>
                  <a:srgbClr val="0070C0"/>
                </a:solidFill>
                <a:latin typeface="黑体" panose="02010609060101010101" charset="-122"/>
                <a:ea typeface="黑体" panose="02010609060101010101" charset="-122"/>
                <a:cs typeface="Times New Roman" panose="02020603050405020304" pitchFamily="18" charset="0"/>
                <a:sym typeface="+mn-ea"/>
              </a:rPr>
              <a:t>“</a:t>
            </a:r>
            <a:r>
              <a:rPr altLang="zh-CN" sz="4530" kern="100" dirty="0" err="1">
                <a:solidFill>
                  <a:srgbClr val="0070C0"/>
                </a:solidFill>
                <a:latin typeface="黑体" panose="02010609060101010101" charset="-122"/>
                <a:ea typeface="黑体" panose="02010609060101010101" charset="-122"/>
                <a:cs typeface="Times New Roman" panose="02020603050405020304" pitchFamily="18" charset="0"/>
                <a:sym typeface="+mn-ea"/>
              </a:rPr>
              <a:t>一件事</a:t>
            </a:r>
            <a:r>
              <a:rPr lang="en-US" sz="4530" kern="100" dirty="0">
                <a:solidFill>
                  <a:srgbClr val="0070C0"/>
                </a:solidFill>
                <a:latin typeface="黑体" panose="02010609060101010101" charset="-122"/>
                <a:ea typeface="黑体" panose="02010609060101010101" charset="-122"/>
                <a:cs typeface="Times New Roman" panose="02020603050405020304" pitchFamily="18" charset="0"/>
                <a:sym typeface="+mn-ea"/>
              </a:rPr>
              <a:t>”</a:t>
            </a:r>
            <a:r>
              <a:rPr altLang="zh-CN" sz="4530" kern="100" dirty="0">
                <a:solidFill>
                  <a:srgbClr val="0070C0"/>
                </a:solidFill>
                <a:latin typeface="黑体" panose="02010609060101010101" charset="-122"/>
                <a:ea typeface="黑体" panose="02010609060101010101" charset="-122"/>
                <a:cs typeface="Times New Roman" panose="02020603050405020304" pitchFamily="18" charset="0"/>
                <a:sym typeface="+mn-ea"/>
              </a:rPr>
              <a:t>？</a:t>
            </a:r>
            <a:endParaRPr lang="zh-CN" altLang="en-US" sz="4535" dirty="0">
              <a:solidFill>
                <a:schemeClr val="bg1">
                  <a:lumMod val="6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4" name="灯片编号占位符 3"/>
          <p:cNvSpPr>
            <a:spLocks noGrp="1"/>
          </p:cNvSpPr>
          <p:nvPr>
            <p:ph type="sldNum" sz="quarter" idx="12"/>
          </p:nvPr>
        </p:nvSpPr>
        <p:spPr/>
        <p:txBody>
          <a:bodyPr/>
          <a:lstStyle/>
          <a:p>
            <a:pPr>
              <a:defRPr/>
            </a:pPr>
            <a:fld id="{34E96E4C-A786-42C8-98B7-EB52B4851D53}" type="slidenum">
              <a:rPr lang="zh-CN" altLang="en-US" smtClean="0"/>
            </a:fld>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4E96E4C-A786-42C8-98B7-EB52B4851D53}" type="slidenum">
              <a:rPr lang="zh-CN" altLang="en-US"/>
            </a:fld>
            <a:endParaRPr lang="zh-CN" altLang="en-US"/>
          </a:p>
        </p:txBody>
      </p:sp>
      <p:sp>
        <p:nvSpPr>
          <p:cNvPr id="96" name="文本框 95"/>
          <p:cNvSpPr txBox="1"/>
          <p:nvPr>
            <p:custDataLst>
              <p:tags r:id="rId1"/>
            </p:custDataLst>
          </p:nvPr>
        </p:nvSpPr>
        <p:spPr>
          <a:xfrm>
            <a:off x="720725" y="278765"/>
            <a:ext cx="1063180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云南省</a:t>
            </a:r>
            <a:r>
              <a:rPr lang="en-US" altLang="zh-CN" sz="2400" b="1" dirty="0">
                <a:latin typeface="方正小标宋_GBK" panose="02000000000000000000" charset="-122"/>
                <a:ea typeface="方正小标宋_GBK" panose="02000000000000000000" charset="-122"/>
                <a:cs typeface="方正小标宋_GBK" panose="02000000000000000000" charset="-122"/>
              </a:rPr>
              <a:t>2022</a:t>
            </a:r>
            <a:r>
              <a:rPr lang="zh-CN" altLang="en-US" sz="2400" b="1" dirty="0">
                <a:latin typeface="方正小标宋_GBK" panose="02000000000000000000" charset="-122"/>
                <a:ea typeface="方正小标宋_GBK" panose="02000000000000000000" charset="-122"/>
                <a:cs typeface="方正小标宋_GBK" panose="02000000000000000000" charset="-122"/>
              </a:rPr>
              <a:t>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3" name="表格 2"/>
          <p:cNvGraphicFramePr/>
          <p:nvPr/>
        </p:nvGraphicFramePr>
        <p:xfrm>
          <a:off x="721360" y="1255395"/>
          <a:ext cx="10630535" cy="4971415"/>
        </p:xfrm>
        <a:graphic>
          <a:graphicData uri="http://schemas.openxmlformats.org/drawingml/2006/table">
            <a:tbl>
              <a:tblPr firstRow="1" bandRow="1">
                <a:effectLst/>
                <a:tableStyleId>{5C22544A-7EE6-4342-B048-85BDC9FD1C3A}</a:tableStyleId>
              </a:tblPr>
              <a:tblGrid>
                <a:gridCol w="678815"/>
                <a:gridCol w="1550670"/>
                <a:gridCol w="1760855"/>
                <a:gridCol w="2426335"/>
                <a:gridCol w="1835150"/>
                <a:gridCol w="2378710"/>
              </a:tblGrid>
              <a:tr h="466725">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r>
              <a:tr h="457835">
                <a:tc rowSpan="5">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1</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灵活就业</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5">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就业登记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cap="flat" cmpd="sng" algn="ctr">
                      <a:solidFill>
                        <a:srgbClr val="5E988C"/>
                      </a:solidFill>
                      <a:prstDash val="solid"/>
                      <a:round/>
                      <a:headEnd type="none" w="med" len="med"/>
                      <a:tailEnd type="none" w="med" len="med"/>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cap="flat" cmpd="sng" algn="ctr">
                      <a:solidFill>
                        <a:srgbClr val="5E988C"/>
                      </a:solidFill>
                      <a:prstDash val="solid"/>
                      <a:round/>
                      <a:headEnd type="none" w="med" len="med"/>
                      <a:tailEnd type="none" w="med" len="med"/>
                    </a:lnT>
                    <a:lnB w="12700">
                      <a:solidFill>
                        <a:schemeClr val="tx1"/>
                      </a:solidFill>
                      <a:prstDash val="sysDot"/>
                    </a:lnB>
                    <a:solidFill>
                      <a:schemeClr val="bg1">
                        <a:lumMod val="95000"/>
                      </a:schemeClr>
                    </a:solidFill>
                  </a:tcPr>
                </a:tc>
                <a:tc rowSpan="5">
                  <a:txBody>
                    <a:bodyPr/>
                    <a:lstStyle/>
                    <a:p>
                      <a:pPr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chemeClr val="tx1"/>
                      </a:solidFill>
                      <a:prstDash val="sysDot"/>
                    </a:lnL>
                    <a:lnR w="12700">
                      <a:solidFill>
                        <a:schemeClr val="tx1"/>
                      </a:solidFill>
                      <a:prstDash val="sysDot"/>
                    </a:lnR>
                    <a:lnT w="12700" cap="flat" cmpd="sng" algn="ctr">
                      <a:solidFill>
                        <a:srgbClr val="5E988C"/>
                      </a:solidFill>
                      <a:prstDash val="solid"/>
                      <a:round/>
                      <a:headEnd type="none" w="med" len="med"/>
                      <a:tailEnd type="none" w="med" len="med"/>
                    </a:lnT>
                    <a:lnB w="12700">
                      <a:solidFill>
                        <a:schemeClr val="tx1"/>
                      </a:solidFill>
                      <a:prstDash val="sysDot"/>
                    </a:lnB>
                    <a:solidFill>
                      <a:schemeClr val="bg1">
                        <a:lumMod val="95000"/>
                      </a:schemeClr>
                    </a:solidFill>
                  </a:tcPr>
                </a:tc>
              </a:tr>
              <a:tr h="458470">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档案的接收和转递（流动人员）</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7835">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社会保险登记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93700">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基本医疗保险参保和变更登记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211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灵活就业人员社会保险费申报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69290">
                <a:tc rowSpan="4">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2</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cap="flat" cmpd="sng" algn="ctr">
                      <a:solidFill>
                        <a:schemeClr val="tx1"/>
                      </a:solidFill>
                      <a:prstDash val="sysDot"/>
                      <a:round/>
                      <a:headEnd type="none" w="med" len="med"/>
                      <a:tailEnd type="none" w="med" len="med"/>
                    </a:lnT>
                    <a:lnB w="12700">
                      <a:solidFill>
                        <a:schemeClr val="tx1"/>
                      </a:solidFill>
                      <a:prstDash val="sysDot"/>
                    </a:lnB>
                    <a:solidFill>
                      <a:schemeClr val="bg1">
                        <a:lumMod val="95000"/>
                      </a:schemeClr>
                    </a:solidFill>
                  </a:tcPr>
                </a:tc>
                <a:tc rowSpan="4">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公民婚育</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cap="flat" cmpd="sng" algn="ctr">
                      <a:solidFill>
                        <a:schemeClr val="tx1"/>
                      </a:solidFill>
                      <a:prstDash val="sysDot"/>
                      <a:round/>
                      <a:headEnd type="none" w="med" len="med"/>
                      <a:tailEnd type="none" w="med" len="med"/>
                    </a:lnT>
                    <a:lnB w="12700">
                      <a:solidFill>
                        <a:schemeClr val="tx1"/>
                      </a:solidFill>
                      <a:prstDash val="sysDot"/>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cap="flat" cmpd="sng" algn="ctr">
                      <a:solidFill>
                        <a:schemeClr val="tx1"/>
                      </a:solidFill>
                      <a:prstDash val="sysDot"/>
                      <a:round/>
                      <a:headEnd type="none" w="med" len="med"/>
                      <a:tailEnd type="none" w="med" len="med"/>
                    </a:lnT>
                    <a:lnB w="12700">
                      <a:solidFill>
                        <a:schemeClr val="tx1"/>
                      </a:solidFill>
                      <a:prstDash val="sysDot"/>
                    </a:lnB>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内地居民婚姻登记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8356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rgbClr val="E4EDDE"/>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户口登记项目变更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0736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rgbClr val="E4EDDE"/>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户口迁移审批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6451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rgbClr val="E4EDDE"/>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生育登记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5" name="图片 4" descr="026e968b4b6ff3e25ed899432492aa2"/>
          <p:cNvPicPr>
            <a:picLocks noChangeAspect="1"/>
          </p:cNvPicPr>
          <p:nvPr/>
        </p:nvPicPr>
        <p:blipFill>
          <a:blip r:embed="rId2"/>
          <a:srcRect l="2206" t="3233" r="2913" b="2039"/>
          <a:stretch>
            <a:fillRect/>
          </a:stretch>
        </p:blipFill>
        <p:spPr>
          <a:xfrm>
            <a:off x="9336088" y="2124075"/>
            <a:ext cx="1517015" cy="1471930"/>
          </a:xfrm>
          <a:prstGeom prst="rect">
            <a:avLst/>
          </a:prstGeom>
          <a:noFill/>
          <a:ln w="9525">
            <a:noFill/>
          </a:ln>
        </p:spPr>
      </p:pic>
      <p:pic>
        <p:nvPicPr>
          <p:cNvPr id="8" name="图片 43" descr="53e6677f147c01314b4baa94d758c93"/>
          <p:cNvPicPr>
            <a:picLocks noChangeAspect="1"/>
          </p:cNvPicPr>
          <p:nvPr/>
        </p:nvPicPr>
        <p:blipFill>
          <a:blip r:embed="rId3"/>
          <a:srcRect l="1852" t="2446" r="2383" b="1512"/>
          <a:stretch>
            <a:fillRect/>
          </a:stretch>
        </p:blipFill>
        <p:spPr>
          <a:xfrm>
            <a:off x="9336088" y="4554220"/>
            <a:ext cx="1530985" cy="137795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4E96E4C-A786-42C8-98B7-EB52B4851D53}" type="slidenum">
              <a:rPr lang="zh-CN" altLang="en-US"/>
            </a:fld>
            <a:endParaRPr lang="zh-CN" altLang="en-US"/>
          </a:p>
        </p:txBody>
      </p:sp>
      <p:sp>
        <p:nvSpPr>
          <p:cNvPr id="96" name="文本框 95"/>
          <p:cNvSpPr txBox="1"/>
          <p:nvPr>
            <p:custDataLst>
              <p:tags r:id="rId1"/>
            </p:custDataLst>
          </p:nvPr>
        </p:nvSpPr>
        <p:spPr>
          <a:xfrm>
            <a:off x="705485" y="295275"/>
            <a:ext cx="10708640"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云南省</a:t>
            </a:r>
            <a:r>
              <a:rPr lang="en-US" altLang="zh-CN" sz="2400" b="1" dirty="0">
                <a:latin typeface="方正小标宋_GBK" panose="02000000000000000000" charset="-122"/>
                <a:ea typeface="方正小标宋_GBK" panose="02000000000000000000" charset="-122"/>
                <a:cs typeface="方正小标宋_GBK" panose="02000000000000000000" charset="-122"/>
                <a:sym typeface="+mn-ea"/>
              </a:rPr>
              <a:t>2022</a:t>
            </a: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3" name="表格 2"/>
          <p:cNvGraphicFramePr/>
          <p:nvPr>
            <p:custDataLst>
              <p:tags r:id="rId2"/>
            </p:custDataLst>
          </p:nvPr>
        </p:nvGraphicFramePr>
        <p:xfrm>
          <a:off x="724535" y="1313815"/>
          <a:ext cx="10720070" cy="3814445"/>
        </p:xfrm>
        <a:graphic>
          <a:graphicData uri="http://schemas.openxmlformats.org/drawingml/2006/table">
            <a:tbl>
              <a:tblPr firstRow="1" bandRow="1">
                <a:tableStyleId>{5C22544A-7EE6-4342-B048-85BDC9FD1C3A}</a:tableStyleId>
              </a:tblPr>
              <a:tblGrid>
                <a:gridCol w="742950"/>
                <a:gridCol w="1471930"/>
                <a:gridCol w="1741805"/>
                <a:gridCol w="2477135"/>
                <a:gridCol w="1871345"/>
                <a:gridCol w="2414905"/>
              </a:tblGrid>
              <a:tr h="469900">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623570">
                <a:tc rowSpan="6">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3</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扶残助困</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6">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最低生活保障对象认定、保障金给付</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11175">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特困人员认定、救助供养金给付</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4655">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残疾人证办理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区残联</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53415">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困难残疾人生活补贴和重度残疾人护理补贴资格认定</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69595">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低保、特困等困难群众医疗救助</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7213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城乡居民基本养老保险补助</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6" name="图片 44" descr="48809d782a17d3f0f2791bc16636393"/>
          <p:cNvPicPr>
            <a:picLocks noChangeAspect="1"/>
          </p:cNvPicPr>
          <p:nvPr/>
        </p:nvPicPr>
        <p:blipFill>
          <a:blip r:embed="rId3"/>
          <a:srcRect l="2779" t="2658" r="1942" b="1065"/>
          <a:stretch>
            <a:fillRect/>
          </a:stretch>
        </p:blipFill>
        <p:spPr>
          <a:xfrm>
            <a:off x="9471343" y="2708910"/>
            <a:ext cx="1523365" cy="145415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4E96E4C-A786-42C8-98B7-EB52B4851D53}" type="slidenum">
              <a:rPr lang="zh-CN" altLang="en-US"/>
            </a:fld>
            <a:endParaRPr lang="zh-CN" altLang="en-US"/>
          </a:p>
        </p:txBody>
      </p:sp>
      <p:sp>
        <p:nvSpPr>
          <p:cNvPr id="96" name="文本框 95"/>
          <p:cNvSpPr txBox="1"/>
          <p:nvPr>
            <p:custDataLst>
              <p:tags r:id="rId1"/>
            </p:custDataLst>
          </p:nvPr>
        </p:nvSpPr>
        <p:spPr>
          <a:xfrm>
            <a:off x="744220" y="278765"/>
            <a:ext cx="106889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云南省</a:t>
            </a:r>
            <a:r>
              <a:rPr lang="en-US" altLang="zh-CN" sz="2400" b="1" dirty="0">
                <a:latin typeface="方正小标宋_GBK" panose="02000000000000000000" charset="-122"/>
                <a:ea typeface="方正小标宋_GBK" panose="02000000000000000000" charset="-122"/>
                <a:cs typeface="方正小标宋_GBK" panose="02000000000000000000" charset="-122"/>
                <a:sym typeface="+mn-ea"/>
              </a:rPr>
              <a:t>2022</a:t>
            </a: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3" name="表格 2"/>
          <p:cNvGraphicFramePr/>
          <p:nvPr/>
        </p:nvGraphicFramePr>
        <p:xfrm>
          <a:off x="740410" y="1313815"/>
          <a:ext cx="10748645" cy="5149215"/>
        </p:xfrm>
        <a:graphic>
          <a:graphicData uri="http://schemas.openxmlformats.org/drawingml/2006/table">
            <a:tbl>
              <a:tblPr firstRow="1" bandRow="1">
                <a:tableStyleId>{5C22544A-7EE6-4342-B048-85BDC9FD1C3A}</a:tableStyleId>
              </a:tblPr>
              <a:tblGrid>
                <a:gridCol w="793115"/>
                <a:gridCol w="1510030"/>
                <a:gridCol w="1477270"/>
                <a:gridCol w="2680710"/>
                <a:gridCol w="1824355"/>
                <a:gridCol w="2463165"/>
              </a:tblGrid>
              <a:tr h="464185">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454660">
                <a:tc rowSpan="11">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4</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11">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公民身后</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11">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出具死亡证明（正常死亡）</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11">
                  <a:txBody>
                    <a:bodyPr/>
                    <a:lstStyle/>
                    <a:p>
                      <a:pPr algn="ctr">
                        <a:buClrTx/>
                        <a:buSzTx/>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940">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出具死亡证明（非正常死亡）</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940">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出具火化证明</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参保人员个人账户一次性支取（基本医疗保险）</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个人账户一次性待遇申领（养老保险）</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4660">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遗属待遇申领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940">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死亡、宣告死亡办理户口注销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9575">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驾驶证注销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0210">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住房公积金提取（死亡）</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9575">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社会保障卡注销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021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b"/>
                      <a:r>
                        <a:rPr lang="en-US" sz="1200" b="1" i="0">
                          <a:solidFill>
                            <a:srgbClr val="000000"/>
                          </a:solidFill>
                          <a:latin typeface="微软雅黑" panose="020B0503020204020204" charset="-122"/>
                          <a:ea typeface="微软雅黑" panose="020B0503020204020204" charset="-122"/>
                          <a:cs typeface="仿宋_GB2312" panose="02010609030101010101" charset="-122"/>
                        </a:rPr>
                        <a:t>残疾人证注销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b"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区残联</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6" name="图片 10" descr="d2cef3cbd5ef5dc5fa0c421a973b30d"/>
          <p:cNvPicPr>
            <a:picLocks noChangeAspect="1"/>
          </p:cNvPicPr>
          <p:nvPr/>
        </p:nvPicPr>
        <p:blipFill>
          <a:blip r:embed="rId2"/>
          <a:srcRect l="2690" t="977" r="3439" b="-488"/>
          <a:stretch>
            <a:fillRect/>
          </a:stretch>
        </p:blipFill>
        <p:spPr>
          <a:xfrm>
            <a:off x="9408478" y="3518853"/>
            <a:ext cx="1501775" cy="155384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4E96E4C-A786-42C8-98B7-EB52B4851D53}" type="slidenum">
              <a:rPr lang="zh-CN" altLang="en-US"/>
            </a:fld>
            <a:endParaRPr lang="zh-CN" altLang="en-US"/>
          </a:p>
        </p:txBody>
      </p:sp>
      <p:sp>
        <p:nvSpPr>
          <p:cNvPr id="96" name="文本框 95"/>
          <p:cNvSpPr txBox="1"/>
          <p:nvPr>
            <p:custDataLst>
              <p:tags r:id="rId1"/>
            </p:custDataLst>
          </p:nvPr>
        </p:nvSpPr>
        <p:spPr>
          <a:xfrm>
            <a:off x="744220" y="295275"/>
            <a:ext cx="10681970"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云南省</a:t>
            </a:r>
            <a:r>
              <a:rPr lang="en-US" altLang="zh-CN" sz="2400" b="1" dirty="0">
                <a:latin typeface="方正小标宋_GBK" panose="02000000000000000000" charset="-122"/>
                <a:ea typeface="方正小标宋_GBK" panose="02000000000000000000" charset="-122"/>
                <a:cs typeface="方正小标宋_GBK" panose="02000000000000000000" charset="-122"/>
                <a:sym typeface="+mn-ea"/>
              </a:rPr>
              <a:t>2022</a:t>
            </a: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3" name="表格 2"/>
          <p:cNvGraphicFramePr/>
          <p:nvPr/>
        </p:nvGraphicFramePr>
        <p:xfrm>
          <a:off x="695325" y="1224155"/>
          <a:ext cx="10730865" cy="5610860"/>
        </p:xfrm>
        <a:graphic>
          <a:graphicData uri="http://schemas.openxmlformats.org/drawingml/2006/table">
            <a:tbl>
              <a:tblPr firstRow="1" bandRow="1">
                <a:effectLst/>
                <a:tableStyleId>{5C22544A-7EE6-4342-B048-85BDC9FD1C3A}</a:tableStyleId>
              </a:tblPr>
              <a:tblGrid>
                <a:gridCol w="915670"/>
                <a:gridCol w="1315720"/>
                <a:gridCol w="1768827"/>
                <a:gridCol w="2619071"/>
                <a:gridCol w="1860487"/>
                <a:gridCol w="2251083"/>
              </a:tblGrid>
              <a:tr h="488950">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448945">
                <a:tc rowSpan="5">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5</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lnSpc>
                          <a:spcPct val="90000"/>
                        </a:lnSpc>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企业开办</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5">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buClrTx/>
                        <a:buSzTx/>
                        <a:buNone/>
                      </a:pP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31800">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公章刻制备案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69265">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发票领用</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83235">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企业社会保险登记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7942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住房公积金单位登记开户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市公积金中心</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78790">
                <a:tc rowSpan="6">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6</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企业准营(开超市)</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6">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79425">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公共场所卫生许可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79425">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设置大型户外广告及在城市建筑物、设施上悬挂、张贴宣传品审批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31800">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3116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烟草专卖零售许可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区烟草专卖局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3116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rgbClr val="E4EDDE"/>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第二类医疗器械经营备案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8" name="图片 12" descr="33e0ba796e434eae17548d326ae2e05"/>
          <p:cNvPicPr>
            <a:picLocks noChangeAspect="1"/>
          </p:cNvPicPr>
          <p:nvPr/>
        </p:nvPicPr>
        <p:blipFill>
          <a:blip r:embed="rId2"/>
          <a:srcRect l="3220" t="2695" r="2869" b="1662"/>
          <a:stretch>
            <a:fillRect/>
          </a:stretch>
        </p:blipFill>
        <p:spPr>
          <a:xfrm>
            <a:off x="9516428" y="2303780"/>
            <a:ext cx="1501775" cy="1376680"/>
          </a:xfrm>
          <a:prstGeom prst="rect">
            <a:avLst/>
          </a:prstGeom>
          <a:noFill/>
          <a:ln w="9525">
            <a:noFill/>
          </a:ln>
        </p:spPr>
      </p:pic>
      <p:pic>
        <p:nvPicPr>
          <p:cNvPr id="9" name="图片 13" descr="cb7083916498840d81ac39ef80074b0"/>
          <p:cNvPicPr>
            <a:picLocks noChangeAspect="1"/>
          </p:cNvPicPr>
          <p:nvPr/>
        </p:nvPicPr>
        <p:blipFill>
          <a:blip r:embed="rId3"/>
          <a:srcRect l="3705" t="3325" r="2869" b="1862"/>
          <a:stretch>
            <a:fillRect/>
          </a:stretch>
        </p:blipFill>
        <p:spPr>
          <a:xfrm>
            <a:off x="9478010" y="4963160"/>
            <a:ext cx="1540510" cy="147066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4E96E4C-A786-42C8-98B7-EB52B4851D53}" type="slidenum">
              <a:rPr lang="zh-CN" altLang="en-US"/>
            </a:fld>
            <a:endParaRPr lang="zh-CN" altLang="en-US"/>
          </a:p>
        </p:txBody>
      </p:sp>
      <p:sp>
        <p:nvSpPr>
          <p:cNvPr id="96" name="文本框 95"/>
          <p:cNvSpPr txBox="1"/>
          <p:nvPr>
            <p:custDataLst>
              <p:tags r:id="rId1"/>
            </p:custDataLst>
          </p:nvPr>
        </p:nvSpPr>
        <p:spPr>
          <a:xfrm>
            <a:off x="650875" y="295275"/>
            <a:ext cx="10855960"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云南省</a:t>
            </a:r>
            <a:r>
              <a:rPr lang="en-US" altLang="zh-CN" sz="2400" b="1" dirty="0">
                <a:latin typeface="方正小标宋_GBK" panose="02000000000000000000" charset="-122"/>
                <a:ea typeface="方正小标宋_GBK" panose="02000000000000000000" charset="-122"/>
                <a:cs typeface="方正小标宋_GBK" panose="02000000000000000000" charset="-122"/>
                <a:sym typeface="+mn-ea"/>
              </a:rPr>
              <a:t>2022</a:t>
            </a: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95" name="表格 94"/>
          <p:cNvGraphicFramePr/>
          <p:nvPr/>
        </p:nvGraphicFramePr>
        <p:xfrm>
          <a:off x="650240" y="1268730"/>
          <a:ext cx="10812905" cy="5560695"/>
        </p:xfrm>
        <a:graphic>
          <a:graphicData uri="http://schemas.openxmlformats.org/drawingml/2006/table">
            <a:tbl>
              <a:tblPr firstRow="1" bandRow="1">
                <a:tableStyleId>{5C22544A-7EE6-4342-B048-85BDC9FD1C3A}</a:tableStyleId>
              </a:tblPr>
              <a:tblGrid>
                <a:gridCol w="807720"/>
                <a:gridCol w="1507913"/>
                <a:gridCol w="1818393"/>
                <a:gridCol w="2567039"/>
                <a:gridCol w="1889125"/>
                <a:gridCol w="2222715"/>
              </a:tblGrid>
              <a:tr h="405130">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548005">
                <a:tc rowSpan="4">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7</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企业准营(开餐馆)</a:t>
                      </a:r>
                      <a:endParaRPr 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 省市场监管局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92150">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设置大型户外广告及在城市建筑物、设施上悬挂、张贴宣传品审批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07060">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3467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烟草专卖零售许可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区烟草专卖局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63550">
                <a:tc rowSpan="6">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8</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员工录用</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6">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就业登记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57505">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职工参保登记(社会保险)</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57505">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81330">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档案的接收和转递(流动人员)</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83540">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职工参保登记(基本医疗保险)</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9433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个人住房公积金账户设立</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市公积金中心</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8" name="图片 18" descr="fbe6aa93a453c06889e3a1066f9633c"/>
          <p:cNvPicPr>
            <a:picLocks noChangeAspect="1"/>
          </p:cNvPicPr>
          <p:nvPr/>
        </p:nvPicPr>
        <p:blipFill>
          <a:blip r:embed="rId2"/>
          <a:srcRect l="2779" t="2223" r="2869" b="1778"/>
          <a:stretch>
            <a:fillRect/>
          </a:stretch>
        </p:blipFill>
        <p:spPr>
          <a:xfrm>
            <a:off x="9561513" y="2303780"/>
            <a:ext cx="1509395" cy="1379220"/>
          </a:xfrm>
          <a:prstGeom prst="rect">
            <a:avLst/>
          </a:prstGeom>
          <a:noFill/>
          <a:ln w="9525">
            <a:noFill/>
          </a:ln>
        </p:spPr>
      </p:pic>
      <p:pic>
        <p:nvPicPr>
          <p:cNvPr id="9" name="图片 5" descr="2f33f745151b6a8b481c2693667b41e"/>
          <p:cNvPicPr>
            <a:picLocks noChangeAspect="1"/>
          </p:cNvPicPr>
          <p:nvPr/>
        </p:nvPicPr>
        <p:blipFill>
          <a:blip r:embed="rId3"/>
          <a:srcRect l="2338" t="2086" r="2383" b="2086"/>
          <a:stretch>
            <a:fillRect/>
          </a:stretch>
        </p:blipFill>
        <p:spPr>
          <a:xfrm>
            <a:off x="9606280" y="4688523"/>
            <a:ext cx="1524000" cy="138112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4E96E4C-A786-42C8-98B7-EB52B4851D53}" type="slidenum">
              <a:rPr lang="zh-CN" altLang="en-US"/>
            </a:fld>
            <a:endParaRPr lang="zh-CN" altLang="en-US"/>
          </a:p>
        </p:txBody>
      </p:sp>
      <p:sp>
        <p:nvSpPr>
          <p:cNvPr id="96" name="文本框 95"/>
          <p:cNvSpPr txBox="1"/>
          <p:nvPr>
            <p:custDataLst>
              <p:tags r:id="rId1"/>
            </p:custDataLst>
          </p:nvPr>
        </p:nvSpPr>
        <p:spPr>
          <a:xfrm>
            <a:off x="689610" y="295275"/>
            <a:ext cx="10734040"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云南省</a:t>
            </a:r>
            <a:r>
              <a:rPr lang="en-US" altLang="zh-CN" sz="2400" b="1" dirty="0">
                <a:latin typeface="方正小标宋_GBK" panose="02000000000000000000" charset="-122"/>
                <a:ea typeface="方正小标宋_GBK" panose="02000000000000000000" charset="-122"/>
                <a:cs typeface="方正小标宋_GBK" panose="02000000000000000000" charset="-122"/>
                <a:sym typeface="+mn-ea"/>
              </a:rPr>
              <a:t>2022</a:t>
            </a: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3" name="表格 2"/>
          <p:cNvGraphicFramePr/>
          <p:nvPr>
            <p:custDataLst>
              <p:tags r:id="rId2"/>
            </p:custDataLst>
          </p:nvPr>
        </p:nvGraphicFramePr>
        <p:xfrm>
          <a:off x="695325" y="1313815"/>
          <a:ext cx="10793095" cy="4778375"/>
        </p:xfrm>
        <a:graphic>
          <a:graphicData uri="http://schemas.openxmlformats.org/drawingml/2006/table">
            <a:tbl>
              <a:tblPr firstRow="1" bandRow="1">
                <a:tableStyleId>{5C22544A-7EE6-4342-B048-85BDC9FD1C3A}</a:tableStyleId>
              </a:tblPr>
              <a:tblGrid>
                <a:gridCol w="781685"/>
                <a:gridCol w="1546860"/>
                <a:gridCol w="1931035"/>
                <a:gridCol w="2362835"/>
                <a:gridCol w="2018665"/>
                <a:gridCol w="2152015"/>
              </a:tblGrid>
              <a:tr h="455930">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1125855">
                <a:tc rowSpan="2">
                  <a:txBody>
                    <a:bodyPr/>
                    <a:lstStyle/>
                    <a:p>
                      <a:pPr algn="ctr">
                        <a:buClrTx/>
                        <a:buSzTx/>
                        <a:buNone/>
                      </a:pPr>
                      <a:r>
                        <a:rPr lang="en-US" altLang="en-US" sz="1200" b="1">
                          <a:solidFill>
                            <a:srgbClr val="000000"/>
                          </a:solidFill>
                          <a:latin typeface="微软雅黑" panose="020B0503020204020204" charset="-122"/>
                          <a:ea typeface="微软雅黑" panose="020B0503020204020204" charset="-122"/>
                          <a:cs typeface="仿宋_GB2312" panose="02010609030101010101" charset="-122"/>
                        </a:rPr>
                        <a:t>9</a:t>
                      </a: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涉企不动产登记</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不动产统一登记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ClrTx/>
                        <a:buSzTx/>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1078230">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房地产交易税费申报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1135380">
                <a:tc rowSpan="2">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10</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 企业简易注销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税务注销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ClrTx/>
                        <a:buSzTx/>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98298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企业注销登记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0" name="图片 20" descr="eb6f70d0ed65aa3af3e85618f80742d"/>
          <p:cNvPicPr>
            <a:picLocks noChangeAspect="1"/>
          </p:cNvPicPr>
          <p:nvPr/>
        </p:nvPicPr>
        <p:blipFill>
          <a:blip r:embed="rId3"/>
          <a:srcRect l="2779" t="2299" r="2383" b="2255"/>
          <a:stretch>
            <a:fillRect/>
          </a:stretch>
        </p:blipFill>
        <p:spPr>
          <a:xfrm>
            <a:off x="9651048" y="2213610"/>
            <a:ext cx="1517015" cy="1371600"/>
          </a:xfrm>
          <a:prstGeom prst="rect">
            <a:avLst/>
          </a:prstGeom>
          <a:noFill/>
          <a:ln w="9525">
            <a:noFill/>
          </a:ln>
        </p:spPr>
      </p:pic>
      <p:pic>
        <p:nvPicPr>
          <p:cNvPr id="11" name="图片 21" descr="8179624f584a805899536c661b832b8"/>
          <p:cNvPicPr>
            <a:picLocks noChangeAspect="1"/>
          </p:cNvPicPr>
          <p:nvPr/>
        </p:nvPicPr>
        <p:blipFill>
          <a:blip r:embed="rId4"/>
          <a:srcRect l="3705" t="1863" r="2869" b="2882"/>
          <a:stretch>
            <a:fillRect/>
          </a:stretch>
        </p:blipFill>
        <p:spPr>
          <a:xfrm>
            <a:off x="9696133" y="4328795"/>
            <a:ext cx="1494155" cy="137033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695325" y="278765"/>
            <a:ext cx="10902950"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昆明市2023年政务服务“一件事”重点事项基础清单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95" name="表格 94"/>
          <p:cNvGraphicFramePr/>
          <p:nvPr/>
        </p:nvGraphicFramePr>
        <p:xfrm>
          <a:off x="650875" y="1134745"/>
          <a:ext cx="10903859" cy="4578985"/>
        </p:xfrm>
        <a:graphic>
          <a:graphicData uri="http://schemas.openxmlformats.org/drawingml/2006/table">
            <a:tbl>
              <a:tblPr firstRow="1" bandRow="1">
                <a:effectLst/>
                <a:tableStyleId>{5C22544A-7EE6-4342-B048-85BDC9FD1C3A}</a:tableStyleId>
              </a:tblPr>
              <a:tblGrid>
                <a:gridCol w="741045"/>
                <a:gridCol w="1756410"/>
                <a:gridCol w="1905635"/>
                <a:gridCol w="2214122"/>
                <a:gridCol w="2004695"/>
                <a:gridCol w="2281952"/>
              </a:tblGrid>
              <a:tr h="464820">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723900">
                <a:tc rowSpan="3">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1</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企业准营（开花店）</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ClrTx/>
                        <a:buSzTx/>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99440">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82867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971550">
                <a:tc rowSpan="2">
                  <a:txBody>
                    <a:bodyPr/>
                    <a:lstStyle/>
                    <a:p>
                      <a:pPr algn="ctr">
                        <a:lnSpc>
                          <a:spcPct val="90000"/>
                        </a:lnSpc>
                        <a:buClrTx/>
                        <a:buSzTx/>
                        <a:buNone/>
                      </a:pPr>
                      <a:r>
                        <a:rPr lang="en-US" altLang="en-US" sz="1200" b="1">
                          <a:solidFill>
                            <a:srgbClr val="000000"/>
                          </a:solidFill>
                          <a:latin typeface="微软雅黑" panose="020B0503020204020204" charset="-122"/>
                          <a:ea typeface="微软雅黑" panose="020B0503020204020204" charset="-122"/>
                          <a:cs typeface="仿宋_GB2312" panose="02010609030101010101" charset="-122"/>
                        </a:rPr>
                        <a:t>2</a:t>
                      </a: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lnSpc>
                          <a:spcPct val="90000"/>
                        </a:lnSpc>
                        <a:buClrTx/>
                        <a:buSzTx/>
                        <a:buNone/>
                      </a:pPr>
                      <a:r>
                        <a:rPr lang="en-US" altLang="en-US" sz="1200" b="1">
                          <a:solidFill>
                            <a:srgbClr val="000000"/>
                          </a:solidFill>
                          <a:latin typeface="微软雅黑" panose="020B0503020204020204" charset="-122"/>
                          <a:ea typeface="微软雅黑" panose="020B0503020204020204" charset="-122"/>
                          <a:cs typeface="仿宋_GB2312" panose="02010609030101010101" charset="-122"/>
                        </a:rPr>
                        <a:t>开民宿</a:t>
                      </a: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旅馆业特种行业许可证核发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ClrTx/>
                        <a:buSzTx/>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99060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5" name="图片 3" descr="3e2e8ccab93b89012b2db983ecec0e3"/>
          <p:cNvPicPr>
            <a:picLocks noChangeAspect="1"/>
          </p:cNvPicPr>
          <p:nvPr/>
        </p:nvPicPr>
        <p:blipFill>
          <a:blip r:embed="rId2"/>
          <a:srcRect l="4632" t="2723" r="3836" b="4107"/>
          <a:stretch>
            <a:fillRect/>
          </a:stretch>
        </p:blipFill>
        <p:spPr>
          <a:xfrm>
            <a:off x="9696450" y="1943735"/>
            <a:ext cx="1421765" cy="1223010"/>
          </a:xfrm>
          <a:prstGeom prst="rect">
            <a:avLst/>
          </a:prstGeom>
        </p:spPr>
      </p:pic>
      <p:pic>
        <p:nvPicPr>
          <p:cNvPr id="6" name="图片 4" descr="a1a62b284ef120afdf79e8a483cc0ae"/>
          <p:cNvPicPr>
            <a:picLocks noChangeAspect="1"/>
          </p:cNvPicPr>
          <p:nvPr/>
        </p:nvPicPr>
        <p:blipFill>
          <a:blip r:embed="rId3"/>
          <a:srcRect l="3307" t="3952" r="4275" b="4350"/>
          <a:stretch>
            <a:fillRect/>
          </a:stretch>
        </p:blipFill>
        <p:spPr>
          <a:xfrm>
            <a:off x="9721215" y="4149090"/>
            <a:ext cx="1397000" cy="1313815"/>
          </a:xfrm>
          <a:prstGeom prst="rect">
            <a:avLst/>
          </a:prstGeom>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650875" y="295275"/>
            <a:ext cx="11061700"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昆明市2023年政务服务“一件事”重点事项基础清单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nvGraphicFramePr>
        <p:xfrm>
          <a:off x="605155" y="1179830"/>
          <a:ext cx="11068449" cy="5680710"/>
        </p:xfrm>
        <a:graphic>
          <a:graphicData uri="http://schemas.openxmlformats.org/drawingml/2006/table">
            <a:tbl>
              <a:tblPr firstRow="1" bandRow="1">
                <a:tableStyleId>{5C22544A-7EE6-4342-B048-85BDC9FD1C3A}</a:tableStyleId>
              </a:tblPr>
              <a:tblGrid>
                <a:gridCol w="755650"/>
                <a:gridCol w="1764865"/>
                <a:gridCol w="1575175"/>
                <a:gridCol w="2507040"/>
                <a:gridCol w="2033158"/>
                <a:gridCol w="2432561"/>
              </a:tblGrid>
              <a:tr h="48006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530860">
                <a:tc rowSpan="3">
                  <a:txBody>
                    <a:bodyPr/>
                    <a:lstStyle/>
                    <a:p>
                      <a:pPr algn="ctr">
                        <a:lnSpc>
                          <a:spcPct val="90000"/>
                        </a:lnSpc>
                        <a:buClrTx/>
                        <a:buSzTx/>
                        <a:buNone/>
                      </a:pPr>
                      <a:r>
                        <a:rPr lang="en-US" altLang="en-US" sz="1200" b="1">
                          <a:solidFill>
                            <a:srgbClr val="000000"/>
                          </a:solidFill>
                          <a:latin typeface="微软雅黑" panose="020B0503020204020204" charset="-122"/>
                          <a:ea typeface="微软雅黑" panose="020B0503020204020204" charset="-122"/>
                          <a:cs typeface="仿宋_GB2312" panose="02010609030101010101" charset="-122"/>
                        </a:rPr>
                        <a:t>3</a:t>
                      </a: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lnSpc>
                          <a:spcPct val="90000"/>
                        </a:lnSpc>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开食品店</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ClrTx/>
                        <a:buSzTx/>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59435">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11810">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40385">
                <a:tc rowSpan="3">
                  <a:txBody>
                    <a:bodyPr/>
                    <a:lstStyle/>
                    <a:p>
                      <a:pPr algn="ctr">
                        <a:buNone/>
                      </a:pPr>
                      <a:r>
                        <a:rPr lang="en-US" altLang="zh-CN" sz="1200" b="1">
                          <a:solidFill>
                            <a:srgbClr val="333333"/>
                          </a:solidFill>
                          <a:latin typeface="微软雅黑" panose="020B0503020204020204" charset="-122"/>
                          <a:ea typeface="微软雅黑" panose="020B0503020204020204" charset="-122"/>
                        </a:rPr>
                        <a:t>4</a:t>
                      </a:r>
                      <a:endParaRPr lang="en-US" altLang="zh-CN"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企业准营（开服装店）</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None/>
                      </a:pPr>
                      <a:endParaRPr lang="en-US" altLang="en-US" sz="1200" b="1" dirty="0">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81990">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48310">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38480">
                <a:tc rowSpan="4">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5</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r>
                        <a:rPr lang="en-US" sz="1200" b="1">
                          <a:solidFill>
                            <a:srgbClr val="333333"/>
                          </a:solidFill>
                          <a:latin typeface="微软雅黑" panose="020B0503020204020204" charset="-122"/>
                          <a:ea typeface="微软雅黑" panose="020B0503020204020204" charset="-122"/>
                          <a:cs typeface="微软雅黑" panose="020B0503020204020204" charset="-122"/>
                        </a:rPr>
                        <a:t>开便利</a:t>
                      </a:r>
                      <a:r>
                        <a:rPr lang="zh-CN" altLang="en-US" sz="1200" b="1">
                          <a:solidFill>
                            <a:srgbClr val="333333"/>
                          </a:solidFill>
                          <a:latin typeface="微软雅黑" panose="020B0503020204020204" charset="-122"/>
                          <a:ea typeface="微软雅黑" panose="020B0503020204020204" charset="-122"/>
                          <a:cs typeface="微软雅黑" panose="020B0503020204020204" charset="-122"/>
                        </a:rPr>
                        <a:t>店</a:t>
                      </a:r>
                      <a:endParaRPr lang="zh-CN" altLang="en-US" sz="1200" b="1">
                        <a:solidFill>
                          <a:srgbClr val="333333"/>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5290">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烟草专卖零售许可证核发（新办）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区烟草专卖局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5290">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第二类医疗器械经营备案（新办）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58800">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7" name="图片 5" descr="f44aaaf39b1f9f96be9d58f2979005c"/>
          <p:cNvPicPr>
            <a:picLocks noChangeAspect="1"/>
          </p:cNvPicPr>
          <p:nvPr/>
        </p:nvPicPr>
        <p:blipFill>
          <a:blip r:embed="rId2"/>
          <a:srcRect l="4724" t="3488" r="4547" b="4373"/>
          <a:stretch>
            <a:fillRect/>
          </a:stretch>
        </p:blipFill>
        <p:spPr>
          <a:xfrm>
            <a:off x="9831070" y="1809115"/>
            <a:ext cx="1327785" cy="1251585"/>
          </a:xfrm>
          <a:prstGeom prst="rect">
            <a:avLst/>
          </a:prstGeom>
        </p:spPr>
      </p:pic>
      <p:pic>
        <p:nvPicPr>
          <p:cNvPr id="8" name="图片 6" descr="70873ed57dcc056bdcd3daacd345523"/>
          <p:cNvPicPr>
            <a:picLocks noChangeAspect="1"/>
          </p:cNvPicPr>
          <p:nvPr/>
        </p:nvPicPr>
        <p:blipFill>
          <a:blip r:embed="rId3"/>
          <a:srcRect l="3750" t="3841" r="3746" b="3886"/>
          <a:stretch>
            <a:fillRect/>
          </a:stretch>
        </p:blipFill>
        <p:spPr>
          <a:xfrm>
            <a:off x="9779953" y="3474085"/>
            <a:ext cx="1331595" cy="1319530"/>
          </a:xfrm>
          <a:prstGeom prst="rect">
            <a:avLst/>
          </a:prstGeom>
        </p:spPr>
      </p:pic>
      <p:pic>
        <p:nvPicPr>
          <p:cNvPr id="9" name="图片 7" descr="f342e4f93821861073bb232d814fadf"/>
          <p:cNvPicPr>
            <a:picLocks noChangeAspect="1"/>
          </p:cNvPicPr>
          <p:nvPr/>
        </p:nvPicPr>
        <p:blipFill>
          <a:blip r:embed="rId4"/>
          <a:srcRect l="4674" t="4724" r="3790" b="4060"/>
          <a:stretch>
            <a:fillRect/>
          </a:stretch>
        </p:blipFill>
        <p:spPr>
          <a:xfrm>
            <a:off x="9780270" y="5364163"/>
            <a:ext cx="1318260" cy="1409065"/>
          </a:xfrm>
          <a:prstGeom prst="rect">
            <a:avLst/>
          </a:prstGeom>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656590" y="278765"/>
            <a:ext cx="10878820"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昆明市2023年政务服务“一件事”重点事项基础清单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95" name="表格 94"/>
          <p:cNvGraphicFramePr/>
          <p:nvPr>
            <p:custDataLst>
              <p:tags r:id="rId2"/>
            </p:custDataLst>
          </p:nvPr>
        </p:nvGraphicFramePr>
        <p:xfrm>
          <a:off x="596265" y="1155700"/>
          <a:ext cx="10934065" cy="5591175"/>
        </p:xfrm>
        <a:graphic>
          <a:graphicData uri="http://schemas.openxmlformats.org/drawingml/2006/table">
            <a:tbl>
              <a:tblPr firstRow="1" bandRow="1">
                <a:tableStyleId>{5C22544A-7EE6-4342-B048-85BDC9FD1C3A}</a:tableStyleId>
              </a:tblPr>
              <a:tblGrid>
                <a:gridCol w="741680"/>
                <a:gridCol w="1590040"/>
                <a:gridCol w="1603375"/>
                <a:gridCol w="2448560"/>
                <a:gridCol w="2045335"/>
                <a:gridCol w="2505075"/>
              </a:tblGrid>
              <a:tr h="409575">
                <a:tc>
                  <a:txBody>
                    <a:bodyPr/>
                    <a:lstStyle/>
                    <a:p>
                      <a:pPr algn="ctr">
                        <a:buNone/>
                      </a:pPr>
                      <a:r>
                        <a:rPr lang="zh-CN" altLang="en-US" sz="1350">
                          <a:latin typeface="黑体" panose="02010609060101010101" charset="-122"/>
                          <a:ea typeface="黑体" panose="02010609060101010101" charset="-122"/>
                        </a:rPr>
                        <a:t>序号</a:t>
                      </a:r>
                      <a:endParaRPr lang="zh-CN" altLang="en-US" sz="1350">
                        <a:latin typeface="黑体" panose="02010609060101010101" charset="-122"/>
                        <a:ea typeface="黑体" panose="0201060906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5E988C"/>
                    </a:solidFill>
                  </a:tcPr>
                </a:tc>
                <a:tc>
                  <a:txBody>
                    <a:bodyPr/>
                    <a:lstStyle/>
                    <a:p>
                      <a:pPr algn="ctr">
                        <a:buNone/>
                      </a:pPr>
                      <a:r>
                        <a:rPr lang="zh-CN" altLang="en-US" sz="1350">
                          <a:latin typeface="黑体" panose="02010609060101010101" charset="-122"/>
                          <a:ea typeface="黑体" panose="02010609060101010101" charset="-122"/>
                        </a:rPr>
                        <a:t>名   称</a:t>
                      </a:r>
                      <a:endParaRPr lang="zh-CN" altLang="en-US" sz="1350">
                        <a:latin typeface="黑体" panose="02010609060101010101" charset="-122"/>
                        <a:ea typeface="黑体" panose="0201060906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5E988C"/>
                    </a:solidFill>
                  </a:tcPr>
                </a:tc>
                <a:tc>
                  <a:txBody>
                    <a:bodyPr/>
                    <a:lstStyle/>
                    <a:p>
                      <a:pPr algn="ctr">
                        <a:buNone/>
                      </a:pPr>
                      <a:r>
                        <a:rPr lang="zh-CN" altLang="en-US" sz="1350">
                          <a:latin typeface="黑体" panose="02010609060101010101" charset="-122"/>
                          <a:ea typeface="黑体" panose="02010609060101010101" charset="-122"/>
                        </a:rPr>
                        <a:t>牵头单位</a:t>
                      </a:r>
                      <a:endParaRPr lang="zh-CN" altLang="en-US" sz="1350">
                        <a:latin typeface="黑体" panose="02010609060101010101" charset="-122"/>
                        <a:ea typeface="黑体" panose="0201060906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5E988C"/>
                    </a:solidFill>
                  </a:tcPr>
                </a:tc>
                <a:tc>
                  <a:txBody>
                    <a:bodyPr/>
                    <a:lstStyle/>
                    <a:p>
                      <a:pPr algn="ctr">
                        <a:buNone/>
                      </a:pPr>
                      <a:r>
                        <a:rPr lang="zh-CN" altLang="en-US" sz="1350">
                          <a:latin typeface="黑体" panose="02010609060101010101" charset="-122"/>
                          <a:ea typeface="黑体" panose="02010609060101010101" charset="-122"/>
                        </a:rPr>
                        <a:t>涉及事项</a:t>
                      </a:r>
                      <a:endParaRPr lang="zh-CN" altLang="en-US" sz="1350">
                        <a:latin typeface="黑体" panose="02010609060101010101" charset="-122"/>
                        <a:ea typeface="黑体" panose="0201060906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5E988C"/>
                    </a:solidFill>
                  </a:tcPr>
                </a:tc>
                <a:tc>
                  <a:txBody>
                    <a:bodyPr/>
                    <a:lstStyle/>
                    <a:p>
                      <a:pPr algn="ctr">
                        <a:buNone/>
                      </a:pPr>
                      <a:r>
                        <a:rPr lang="zh-CN" altLang="en-US" sz="1350">
                          <a:latin typeface="黑体" panose="02010609060101010101" charset="-122"/>
                          <a:ea typeface="黑体" panose="02010609060101010101" charset="-122"/>
                        </a:rPr>
                        <a:t>责任单位</a:t>
                      </a:r>
                      <a:endParaRPr lang="zh-CN" altLang="en-US" sz="1350">
                        <a:latin typeface="黑体" panose="02010609060101010101" charset="-122"/>
                        <a:ea typeface="黑体" panose="0201060906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5E988C"/>
                    </a:solidFill>
                  </a:tcPr>
                </a:tc>
                <a:tc>
                  <a:txBody>
                    <a:bodyPr/>
                    <a:lstStyle/>
                    <a:p>
                      <a:pPr algn="ctr">
                        <a:buNone/>
                      </a:pPr>
                      <a:r>
                        <a:rPr lang="zh-CN" altLang="en-US" sz="1350">
                          <a:latin typeface="黑体" panose="02010609060101010101" charset="-122"/>
                          <a:ea typeface="黑体" panose="02010609060101010101" charset="-122"/>
                        </a:rPr>
                        <a:t>办事指南</a:t>
                      </a:r>
                      <a:endParaRPr lang="zh-CN" altLang="en-US" sz="1350">
                        <a:latin typeface="黑体" panose="02010609060101010101" charset="-122"/>
                        <a:ea typeface="黑体" panose="0201060906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5E988C"/>
                    </a:solidFill>
                  </a:tcPr>
                </a:tc>
              </a:tr>
              <a:tr h="471805">
                <a:tc rowSpan="3">
                  <a:txBody>
                    <a:bodyPr/>
                    <a:lstStyle/>
                    <a:p>
                      <a:pPr algn="ctr">
                        <a:buNone/>
                      </a:pPr>
                      <a:r>
                        <a:rPr lang="en-US" altLang="zh-CN" sz="1200" b="1">
                          <a:solidFill>
                            <a:srgbClr val="333333"/>
                          </a:solidFill>
                          <a:latin typeface="微软雅黑" panose="020B0503020204020204" charset="-122"/>
                          <a:ea typeface="微软雅黑" panose="020B0503020204020204" charset="-122"/>
                        </a:rPr>
                        <a:t>6 </a:t>
                      </a:r>
                      <a:endParaRPr lang="en-US" altLang="zh-CN"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None/>
                      </a:pPr>
                      <a:r>
                        <a:rPr lang="en-US" sz="1200" b="1">
                          <a:solidFill>
                            <a:srgbClr val="333333"/>
                          </a:solidFill>
                          <a:latin typeface="微软雅黑" panose="020B0503020204020204" charset="-122"/>
                          <a:ea typeface="微软雅黑" panose="020B0503020204020204" charset="-122"/>
                          <a:cs typeface="微软雅黑" panose="020B0503020204020204" charset="-122"/>
                        </a:rPr>
                        <a:t>开母婴用品店</a:t>
                      </a:r>
                      <a:r>
                        <a:rPr lang="en-US" altLang="zh-CN" sz="1200" b="1">
                          <a:solidFill>
                            <a:srgbClr val="333333"/>
                          </a:solidFill>
                          <a:latin typeface="微软雅黑" panose="020B0503020204020204" charset="-122"/>
                          <a:ea typeface="微软雅黑" panose="020B0503020204020204" charset="-122"/>
                          <a:cs typeface="微软雅黑" panose="020B0503020204020204" charset="-122"/>
                        </a:rPr>
                        <a:t> </a:t>
                      </a:r>
                      <a:endParaRPr lang="en-US" sz="1200" b="1">
                        <a:solidFill>
                          <a:srgbClr val="333333"/>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18795">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第二类医疗器械经营备案（新办）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37210">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63550">
                <a:tc rowSpan="4">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7</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开面包店</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p>
                      <a:pPr algn="ctr">
                        <a:buNone/>
                      </a:pP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25450">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1879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36245">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81965">
                <a:tc rowSpan="4">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8</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开茶馆</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p>
                      <a:pPr algn="ctr">
                        <a:buNone/>
                      </a:pP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3624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3624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烟草专卖零售许可证核发（新办）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区烟草专卖局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5295">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7" name="图片 11" descr="6058931c3fd95b9dce13658e19a9975"/>
          <p:cNvPicPr>
            <a:picLocks noChangeAspect="1"/>
          </p:cNvPicPr>
          <p:nvPr/>
        </p:nvPicPr>
        <p:blipFill>
          <a:blip r:embed="rId3"/>
          <a:srcRect l="3748" t="3468" r="4716" b="4919"/>
          <a:stretch>
            <a:fillRect/>
          </a:stretch>
        </p:blipFill>
        <p:spPr>
          <a:xfrm>
            <a:off x="9681845" y="1673860"/>
            <a:ext cx="1318260" cy="1319530"/>
          </a:xfrm>
          <a:prstGeom prst="rect">
            <a:avLst/>
          </a:prstGeom>
        </p:spPr>
      </p:pic>
      <p:pic>
        <p:nvPicPr>
          <p:cNvPr id="8" name="图片 8" descr="3d5a4a3b4b6d5be30e18a2451fab902"/>
          <p:cNvPicPr>
            <a:picLocks noChangeAspect="1"/>
          </p:cNvPicPr>
          <p:nvPr/>
        </p:nvPicPr>
        <p:blipFill>
          <a:blip r:embed="rId4"/>
          <a:srcRect l="3307" t="3467" r="4716" b="3778"/>
          <a:stretch>
            <a:fillRect/>
          </a:stretch>
        </p:blipFill>
        <p:spPr>
          <a:xfrm>
            <a:off x="9681845" y="3383915"/>
            <a:ext cx="1324610" cy="1337310"/>
          </a:xfrm>
          <a:prstGeom prst="rect">
            <a:avLst/>
          </a:prstGeom>
        </p:spPr>
      </p:pic>
      <p:pic>
        <p:nvPicPr>
          <p:cNvPr id="9" name="图片 9" descr="fe7be733cc6b6d937276141caf2bc7c"/>
          <p:cNvPicPr>
            <a:picLocks noChangeAspect="1"/>
          </p:cNvPicPr>
          <p:nvPr/>
        </p:nvPicPr>
        <p:blipFill>
          <a:blip r:embed="rId5"/>
          <a:srcRect l="4233" t="3653" r="4275" b="3897"/>
          <a:stretch>
            <a:fillRect/>
          </a:stretch>
        </p:blipFill>
        <p:spPr>
          <a:xfrm>
            <a:off x="9741218" y="5183823"/>
            <a:ext cx="1317625" cy="1401445"/>
          </a:xfrm>
          <a:prstGeom prst="rect">
            <a:avLst/>
          </a:prstGeom>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563880" y="250825"/>
            <a:ext cx="1106868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昆明市2023年政务服务“一件事”重点事项基础清单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95" name="表格 94"/>
          <p:cNvGraphicFramePr/>
          <p:nvPr/>
        </p:nvGraphicFramePr>
        <p:xfrm>
          <a:off x="532765" y="1137920"/>
          <a:ext cx="11099165" cy="4747260"/>
        </p:xfrm>
        <a:graphic>
          <a:graphicData uri="http://schemas.openxmlformats.org/drawingml/2006/table">
            <a:tbl>
              <a:tblPr firstRow="1" bandRow="1">
                <a:tableStyleId>{5C22544A-7EE6-4342-B048-85BDC9FD1C3A}</a:tableStyleId>
              </a:tblPr>
              <a:tblGrid>
                <a:gridCol w="728980"/>
                <a:gridCol w="1673260"/>
                <a:gridCol w="1720835"/>
                <a:gridCol w="2232304"/>
                <a:gridCol w="2133062"/>
                <a:gridCol w="2610724"/>
              </a:tblGrid>
              <a:tr h="440055">
                <a:tc>
                  <a:txBody>
                    <a:bodyPr/>
                    <a:lstStyle/>
                    <a:p>
                      <a:pPr algn="ctr">
                        <a:buNone/>
                      </a:pPr>
                      <a:r>
                        <a:rPr lang="zh-CN" altLang="en-US" sz="1350">
                          <a:latin typeface="黑体" panose="02010609060101010101" charset="-122"/>
                          <a:ea typeface="黑体" panose="02010609060101010101" charset="-122"/>
                        </a:rPr>
                        <a:t>序号</a:t>
                      </a:r>
                      <a:endParaRPr lang="zh-CN" altLang="en-US" sz="1350">
                        <a:latin typeface="黑体" panose="02010609060101010101" charset="-122"/>
                        <a:ea typeface="黑体" panose="02010609060101010101"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黑体" panose="02010609060101010101" charset="-122"/>
                          <a:ea typeface="黑体" panose="02010609060101010101" charset="-122"/>
                          <a:cs typeface="黑体" panose="02010609060101010101" charset="-122"/>
                        </a:rPr>
                        <a:t>名   称</a:t>
                      </a:r>
                      <a:endParaRPr lang="zh-CN" altLang="en-US" sz="1350">
                        <a:latin typeface="黑体" panose="02010609060101010101" charset="-122"/>
                        <a:ea typeface="黑体" panose="02010609060101010101" charset="-122"/>
                        <a:cs typeface="黑体" panose="02010609060101010101"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黑体" panose="02010609060101010101" charset="-122"/>
                          <a:ea typeface="黑体" panose="02010609060101010101" charset="-122"/>
                        </a:rPr>
                        <a:t>牵头单位</a:t>
                      </a:r>
                      <a:endParaRPr lang="zh-CN" altLang="en-US" sz="1350">
                        <a:latin typeface="黑体" panose="02010609060101010101" charset="-122"/>
                        <a:ea typeface="黑体" panose="02010609060101010101"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黑体" panose="02010609060101010101" charset="-122"/>
                          <a:ea typeface="黑体" panose="02010609060101010101" charset="-122"/>
                        </a:rPr>
                        <a:t>涉及事项</a:t>
                      </a:r>
                      <a:endParaRPr lang="zh-CN" altLang="en-US" sz="1350">
                        <a:latin typeface="黑体" panose="02010609060101010101" charset="-122"/>
                        <a:ea typeface="黑体" panose="02010609060101010101"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黑体" panose="02010609060101010101" charset="-122"/>
                          <a:ea typeface="黑体" panose="02010609060101010101" charset="-122"/>
                        </a:rPr>
                        <a:t>责任单位</a:t>
                      </a:r>
                      <a:endParaRPr lang="zh-CN" altLang="en-US" sz="1350">
                        <a:latin typeface="黑体" panose="02010609060101010101" charset="-122"/>
                        <a:ea typeface="黑体" panose="02010609060101010101"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黑体" panose="02010609060101010101" charset="-122"/>
                          <a:ea typeface="黑体" panose="02010609060101010101" charset="-122"/>
                        </a:rPr>
                        <a:t>办事指南</a:t>
                      </a:r>
                      <a:endParaRPr lang="zh-CN" altLang="en-US" sz="1350">
                        <a:latin typeface="黑体" panose="02010609060101010101" charset="-122"/>
                        <a:ea typeface="黑体" panose="02010609060101010101"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680085">
                <a:tc rowSpan="3">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9</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开美容美发</a:t>
                      </a:r>
                      <a:r>
                        <a:rPr lang="zh-CN" altLang="en-US" sz="1200" b="1">
                          <a:solidFill>
                            <a:srgbClr val="333333"/>
                          </a:solidFill>
                          <a:latin typeface="微软雅黑" panose="020B0503020204020204" charset="-122"/>
                          <a:ea typeface="微软雅黑" panose="020B0503020204020204" charset="-122"/>
                          <a:cs typeface="仿宋_GB2312" panose="02010609030101010101" charset="-122"/>
                        </a:rPr>
                        <a:t>店</a:t>
                      </a:r>
                      <a:endParaRPr lang="zh-CN"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3">
                  <a:txBody>
                    <a:bodyPr/>
                    <a:lstStyle/>
                    <a:p>
                      <a:pPr algn="ctr" fontAlgn="ctr">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98869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756285">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烟草专卖零售许可证核发（新办）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区烟草专卖局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974090">
                <a:tc rowSpan="2">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10</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None/>
                      </a:pPr>
                      <a:r>
                        <a:rPr lang="en-US" sz="1200" b="1">
                          <a:solidFill>
                            <a:srgbClr val="333333"/>
                          </a:solidFill>
                          <a:latin typeface="微软雅黑" panose="020B0503020204020204" charset="-122"/>
                          <a:ea typeface="微软雅黑" panose="020B0503020204020204" charset="-122"/>
                          <a:cs typeface="微软雅黑" panose="020B0503020204020204" charset="-122"/>
                        </a:rPr>
                        <a:t>开农资经营店（经营代销种子/经营不分装种子）</a:t>
                      </a:r>
                      <a:endParaRPr lang="en-US" sz="1200" b="1">
                        <a:solidFill>
                          <a:srgbClr val="333333"/>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p>
                      <a:pPr algn="ctr" fontAlgn="ctr">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908050">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842" marR="9842" marT="9842" marB="0" anchor="ctr" anchorCtr="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1" name="图片 14" descr="b2876a0c1fc5238768fab10c78a9ce8"/>
          <p:cNvPicPr>
            <a:picLocks noChangeAspect="1"/>
          </p:cNvPicPr>
          <p:nvPr/>
        </p:nvPicPr>
        <p:blipFill>
          <a:blip r:embed="rId2"/>
          <a:srcRect l="4233" t="5256" r="3790" b="3004"/>
          <a:stretch>
            <a:fillRect/>
          </a:stretch>
        </p:blipFill>
        <p:spPr>
          <a:xfrm>
            <a:off x="9696450" y="4239260"/>
            <a:ext cx="1324610" cy="1323340"/>
          </a:xfrm>
          <a:prstGeom prst="rect">
            <a:avLst/>
          </a:prstGeom>
        </p:spPr>
      </p:pic>
      <p:pic>
        <p:nvPicPr>
          <p:cNvPr id="10" name="图片 30" descr="c13aa4f6206b4343175caf40abff606"/>
          <p:cNvPicPr>
            <a:picLocks noChangeAspect="1"/>
          </p:cNvPicPr>
          <p:nvPr/>
        </p:nvPicPr>
        <p:blipFill>
          <a:blip r:embed="rId3"/>
          <a:srcRect l="4233" t="3928" r="3790" b="3488"/>
          <a:stretch>
            <a:fillRect/>
          </a:stretch>
        </p:blipFill>
        <p:spPr>
          <a:xfrm>
            <a:off x="9681845" y="2124075"/>
            <a:ext cx="1324610" cy="1334770"/>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新月形 2"/>
          <p:cNvSpPr/>
          <p:nvPr/>
        </p:nvSpPr>
        <p:spPr>
          <a:xfrm rot="10800000">
            <a:off x="2139526" y="1000763"/>
            <a:ext cx="1185695" cy="2371388"/>
          </a:xfrm>
          <a:prstGeom prst="moon">
            <a:avLst>
              <a:gd name="adj" fmla="val 0"/>
            </a:avLst>
          </a:prstGeom>
          <a:solidFill>
            <a:srgbClr val="90C250"/>
          </a:solidFill>
          <a:ln w="12700">
            <a:solidFill>
              <a:srgbClr val="90C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245099" y="911877"/>
            <a:ext cx="180020" cy="180020"/>
          </a:xfrm>
          <a:prstGeom prst="ellipse">
            <a:avLst/>
          </a:prstGeom>
          <a:solidFill>
            <a:srgbClr val="90C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025187" y="1451937"/>
            <a:ext cx="180020" cy="180020"/>
          </a:xfrm>
          <a:prstGeom prst="ellipse">
            <a:avLst/>
          </a:prstGeom>
          <a:solidFill>
            <a:srgbClr val="90C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245101" y="3253261"/>
            <a:ext cx="180020" cy="180020"/>
          </a:xfrm>
          <a:prstGeom prst="ellipse">
            <a:avLst/>
          </a:prstGeom>
          <a:solidFill>
            <a:srgbClr val="90C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025187" y="2772084"/>
            <a:ext cx="180020" cy="180020"/>
          </a:xfrm>
          <a:prstGeom prst="ellipse">
            <a:avLst/>
          </a:prstGeom>
          <a:solidFill>
            <a:srgbClr val="90C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205207" y="2052004"/>
            <a:ext cx="180020" cy="180020"/>
          </a:xfrm>
          <a:prstGeom prst="ellipse">
            <a:avLst/>
          </a:prstGeom>
          <a:solidFill>
            <a:srgbClr val="90C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新月形 37"/>
          <p:cNvSpPr/>
          <p:nvPr/>
        </p:nvSpPr>
        <p:spPr>
          <a:xfrm>
            <a:off x="1231541" y="4104656"/>
            <a:ext cx="1185695" cy="2371388"/>
          </a:xfrm>
          <a:prstGeom prst="moon">
            <a:avLst>
              <a:gd name="adj" fmla="val 0"/>
            </a:avLst>
          </a:prstGeom>
          <a:noFill/>
          <a:ln w="12700">
            <a:solidFill>
              <a:srgbClr val="5EA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131006" y="4026234"/>
            <a:ext cx="180020" cy="1800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864306" y="6396339"/>
            <a:ext cx="180020" cy="1800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86139" y="5421627"/>
            <a:ext cx="180020" cy="1800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pPr>
              <a:defRPr/>
            </a:pPr>
            <a:fld id="{34E96E4C-A786-42C8-98B7-EB52B4851D53}" type="slidenum">
              <a:rPr lang="zh-CN" altLang="en-US" smtClean="0"/>
            </a:fld>
            <a:endParaRPr lang="zh-CN" altLang="en-US"/>
          </a:p>
        </p:txBody>
      </p:sp>
      <p:sp>
        <p:nvSpPr>
          <p:cNvPr id="27" name="Freeform 5"/>
          <p:cNvSpPr/>
          <p:nvPr/>
        </p:nvSpPr>
        <p:spPr bwMode="auto">
          <a:xfrm>
            <a:off x="1546504" y="4424757"/>
            <a:ext cx="1914173" cy="1834928"/>
          </a:xfrm>
          <a:custGeom>
            <a:avLst/>
            <a:gdLst>
              <a:gd name="T0" fmla="*/ 526 w 590"/>
              <a:gd name="T1" fmla="*/ 92 h 566"/>
              <a:gd name="T2" fmla="*/ 426 w 590"/>
              <a:gd name="T3" fmla="*/ 25 h 566"/>
              <a:gd name="T4" fmla="*/ 327 w 590"/>
              <a:gd name="T5" fmla="*/ 2 h 566"/>
              <a:gd name="T6" fmla="*/ 326 w 590"/>
              <a:gd name="T7" fmla="*/ 2 h 566"/>
              <a:gd name="T8" fmla="*/ 289 w 590"/>
              <a:gd name="T9" fmla="*/ 0 h 566"/>
              <a:gd name="T10" fmla="*/ 262 w 590"/>
              <a:gd name="T11" fmla="*/ 1 h 566"/>
              <a:gd name="T12" fmla="*/ 176 w 590"/>
              <a:gd name="T13" fmla="*/ 14 h 566"/>
              <a:gd name="T14" fmla="*/ 58 w 590"/>
              <a:gd name="T15" fmla="*/ 79 h 566"/>
              <a:gd name="T16" fmla="*/ 29 w 590"/>
              <a:gd name="T17" fmla="*/ 119 h 566"/>
              <a:gd name="T18" fmla="*/ 22 w 590"/>
              <a:gd name="T19" fmla="*/ 133 h 566"/>
              <a:gd name="T20" fmla="*/ 0 w 590"/>
              <a:gd name="T21" fmla="*/ 245 h 566"/>
              <a:gd name="T22" fmla="*/ 25 w 590"/>
              <a:gd name="T23" fmla="*/ 363 h 566"/>
              <a:gd name="T24" fmla="*/ 187 w 590"/>
              <a:gd name="T25" fmla="*/ 538 h 566"/>
              <a:gd name="T26" fmla="*/ 278 w 590"/>
              <a:gd name="T27" fmla="*/ 563 h 566"/>
              <a:gd name="T28" fmla="*/ 382 w 590"/>
              <a:gd name="T29" fmla="*/ 550 h 566"/>
              <a:gd name="T30" fmla="*/ 480 w 590"/>
              <a:gd name="T31" fmla="*/ 476 h 566"/>
              <a:gd name="T32" fmla="*/ 570 w 590"/>
              <a:gd name="T33" fmla="*/ 301 h 566"/>
              <a:gd name="T34" fmla="*/ 526 w 590"/>
              <a:gd name="T35" fmla="*/ 9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66">
                <a:moveTo>
                  <a:pt x="526" y="92"/>
                </a:moveTo>
                <a:cubicBezTo>
                  <a:pt x="498" y="61"/>
                  <a:pt x="464" y="40"/>
                  <a:pt x="426" y="25"/>
                </a:cubicBezTo>
                <a:cubicBezTo>
                  <a:pt x="394" y="12"/>
                  <a:pt x="361" y="5"/>
                  <a:pt x="327" y="2"/>
                </a:cubicBezTo>
                <a:cubicBezTo>
                  <a:pt x="327" y="2"/>
                  <a:pt x="327" y="2"/>
                  <a:pt x="326" y="2"/>
                </a:cubicBezTo>
                <a:cubicBezTo>
                  <a:pt x="315" y="1"/>
                  <a:pt x="303" y="0"/>
                  <a:pt x="289" y="0"/>
                </a:cubicBezTo>
                <a:cubicBezTo>
                  <a:pt x="280" y="0"/>
                  <a:pt x="271" y="1"/>
                  <a:pt x="262" y="1"/>
                </a:cubicBezTo>
                <a:cubicBezTo>
                  <a:pt x="237" y="1"/>
                  <a:pt x="207" y="5"/>
                  <a:pt x="176" y="14"/>
                </a:cubicBezTo>
                <a:cubicBezTo>
                  <a:pt x="121" y="29"/>
                  <a:pt x="76" y="54"/>
                  <a:pt x="58" y="79"/>
                </a:cubicBezTo>
                <a:cubicBezTo>
                  <a:pt x="47" y="91"/>
                  <a:pt x="37" y="104"/>
                  <a:pt x="29" y="119"/>
                </a:cubicBezTo>
                <a:cubicBezTo>
                  <a:pt x="26" y="124"/>
                  <a:pt x="24" y="128"/>
                  <a:pt x="22" y="133"/>
                </a:cubicBezTo>
                <a:cubicBezTo>
                  <a:pt x="8" y="163"/>
                  <a:pt x="0" y="202"/>
                  <a:pt x="0" y="245"/>
                </a:cubicBezTo>
                <a:cubicBezTo>
                  <a:pt x="0" y="291"/>
                  <a:pt x="9" y="333"/>
                  <a:pt x="25" y="363"/>
                </a:cubicBezTo>
                <a:cubicBezTo>
                  <a:pt x="58" y="439"/>
                  <a:pt x="111" y="499"/>
                  <a:pt x="187" y="538"/>
                </a:cubicBezTo>
                <a:cubicBezTo>
                  <a:pt x="215" y="552"/>
                  <a:pt x="246" y="560"/>
                  <a:pt x="278" y="563"/>
                </a:cubicBezTo>
                <a:cubicBezTo>
                  <a:pt x="314" y="566"/>
                  <a:pt x="349" y="563"/>
                  <a:pt x="382" y="550"/>
                </a:cubicBezTo>
                <a:cubicBezTo>
                  <a:pt x="422" y="535"/>
                  <a:pt x="453" y="508"/>
                  <a:pt x="480" y="476"/>
                </a:cubicBezTo>
                <a:cubicBezTo>
                  <a:pt x="524" y="425"/>
                  <a:pt x="554" y="366"/>
                  <a:pt x="570" y="301"/>
                </a:cubicBezTo>
                <a:cubicBezTo>
                  <a:pt x="590" y="225"/>
                  <a:pt x="580" y="153"/>
                  <a:pt x="526" y="92"/>
                </a:cubicBezTo>
                <a:close/>
              </a:path>
            </a:pathLst>
          </a:custGeom>
          <a:solidFill>
            <a:srgbClr val="5EABF0"/>
          </a:solidFill>
          <a:ln>
            <a:noFill/>
          </a:ln>
        </p:spPr>
        <p:txBody>
          <a:bodyPr vert="horz" wrap="square" lIns="121920" tIns="60960" rIns="121920" bIns="60960" numCol="1" anchor="t" anchorCtr="0" compatLnSpc="1"/>
          <a:lstStyle/>
          <a:p>
            <a:endParaRPr lang="zh-CN" altLang="en-US"/>
          </a:p>
        </p:txBody>
      </p:sp>
      <p:sp>
        <p:nvSpPr>
          <p:cNvPr id="29" name="矩形 28"/>
          <p:cNvSpPr/>
          <p:nvPr/>
        </p:nvSpPr>
        <p:spPr>
          <a:xfrm>
            <a:off x="1636395" y="4836160"/>
            <a:ext cx="1606550" cy="1012190"/>
          </a:xfrm>
          <a:prstGeom prst="rect">
            <a:avLst/>
          </a:prstGeom>
        </p:spPr>
        <p:txBody>
          <a:bodyPr wrap="square">
            <a:spAutoFit/>
          </a:bodyPr>
          <a:lstStyle/>
          <a:p>
            <a:pPr lvl="0" algn="ctr">
              <a:lnSpc>
                <a:spcPct val="80000"/>
              </a:lnSpc>
            </a:pPr>
            <a:r>
              <a:rPr sz="3735" dirty="0">
                <a:solidFill>
                  <a:schemeClr val="bg1"/>
                </a:solidFill>
                <a:latin typeface="华文细黑" panose="02010600040101010101" pitchFamily="2" charset="-122"/>
                <a:ea typeface="华文细黑" panose="02010600040101010101" pitchFamily="2" charset="-122"/>
              </a:rPr>
              <a:t>咨询方式</a:t>
            </a:r>
            <a:endParaRPr sz="3735" dirty="0">
              <a:solidFill>
                <a:schemeClr val="bg1"/>
              </a:solidFill>
              <a:latin typeface="华文细黑" panose="02010600040101010101" pitchFamily="2" charset="-122"/>
              <a:ea typeface="华文细黑" panose="02010600040101010101" pitchFamily="2" charset="-122"/>
            </a:endParaRPr>
          </a:p>
        </p:txBody>
      </p:sp>
      <p:sp>
        <p:nvSpPr>
          <p:cNvPr id="31" name="Freeform 5"/>
          <p:cNvSpPr/>
          <p:nvPr/>
        </p:nvSpPr>
        <p:spPr bwMode="auto">
          <a:xfrm rot="3526558">
            <a:off x="884544" y="1288463"/>
            <a:ext cx="1914172" cy="1834928"/>
          </a:xfrm>
          <a:custGeom>
            <a:avLst/>
            <a:gdLst>
              <a:gd name="T0" fmla="*/ 526 w 590"/>
              <a:gd name="T1" fmla="*/ 92 h 566"/>
              <a:gd name="T2" fmla="*/ 426 w 590"/>
              <a:gd name="T3" fmla="*/ 25 h 566"/>
              <a:gd name="T4" fmla="*/ 327 w 590"/>
              <a:gd name="T5" fmla="*/ 2 h 566"/>
              <a:gd name="T6" fmla="*/ 326 w 590"/>
              <a:gd name="T7" fmla="*/ 2 h 566"/>
              <a:gd name="T8" fmla="*/ 289 w 590"/>
              <a:gd name="T9" fmla="*/ 0 h 566"/>
              <a:gd name="T10" fmla="*/ 262 w 590"/>
              <a:gd name="T11" fmla="*/ 1 h 566"/>
              <a:gd name="T12" fmla="*/ 176 w 590"/>
              <a:gd name="T13" fmla="*/ 14 h 566"/>
              <a:gd name="T14" fmla="*/ 58 w 590"/>
              <a:gd name="T15" fmla="*/ 79 h 566"/>
              <a:gd name="T16" fmla="*/ 29 w 590"/>
              <a:gd name="T17" fmla="*/ 119 h 566"/>
              <a:gd name="T18" fmla="*/ 22 w 590"/>
              <a:gd name="T19" fmla="*/ 133 h 566"/>
              <a:gd name="T20" fmla="*/ 0 w 590"/>
              <a:gd name="T21" fmla="*/ 245 h 566"/>
              <a:gd name="T22" fmla="*/ 25 w 590"/>
              <a:gd name="T23" fmla="*/ 363 h 566"/>
              <a:gd name="T24" fmla="*/ 187 w 590"/>
              <a:gd name="T25" fmla="*/ 538 h 566"/>
              <a:gd name="T26" fmla="*/ 278 w 590"/>
              <a:gd name="T27" fmla="*/ 563 h 566"/>
              <a:gd name="T28" fmla="*/ 382 w 590"/>
              <a:gd name="T29" fmla="*/ 550 h 566"/>
              <a:gd name="T30" fmla="*/ 480 w 590"/>
              <a:gd name="T31" fmla="*/ 476 h 566"/>
              <a:gd name="T32" fmla="*/ 570 w 590"/>
              <a:gd name="T33" fmla="*/ 301 h 566"/>
              <a:gd name="T34" fmla="*/ 526 w 590"/>
              <a:gd name="T35" fmla="*/ 9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66">
                <a:moveTo>
                  <a:pt x="526" y="92"/>
                </a:moveTo>
                <a:cubicBezTo>
                  <a:pt x="498" y="61"/>
                  <a:pt x="464" y="40"/>
                  <a:pt x="426" y="25"/>
                </a:cubicBezTo>
                <a:cubicBezTo>
                  <a:pt x="394" y="12"/>
                  <a:pt x="361" y="5"/>
                  <a:pt x="327" y="2"/>
                </a:cubicBezTo>
                <a:cubicBezTo>
                  <a:pt x="327" y="2"/>
                  <a:pt x="327" y="2"/>
                  <a:pt x="326" y="2"/>
                </a:cubicBezTo>
                <a:cubicBezTo>
                  <a:pt x="315" y="1"/>
                  <a:pt x="303" y="0"/>
                  <a:pt x="289" y="0"/>
                </a:cubicBezTo>
                <a:cubicBezTo>
                  <a:pt x="280" y="0"/>
                  <a:pt x="271" y="1"/>
                  <a:pt x="262" y="1"/>
                </a:cubicBezTo>
                <a:cubicBezTo>
                  <a:pt x="237" y="1"/>
                  <a:pt x="207" y="5"/>
                  <a:pt x="176" y="14"/>
                </a:cubicBezTo>
                <a:cubicBezTo>
                  <a:pt x="121" y="29"/>
                  <a:pt x="76" y="54"/>
                  <a:pt x="58" y="79"/>
                </a:cubicBezTo>
                <a:cubicBezTo>
                  <a:pt x="47" y="91"/>
                  <a:pt x="37" y="104"/>
                  <a:pt x="29" y="119"/>
                </a:cubicBezTo>
                <a:cubicBezTo>
                  <a:pt x="26" y="124"/>
                  <a:pt x="24" y="128"/>
                  <a:pt x="22" y="133"/>
                </a:cubicBezTo>
                <a:cubicBezTo>
                  <a:pt x="8" y="163"/>
                  <a:pt x="0" y="202"/>
                  <a:pt x="0" y="245"/>
                </a:cubicBezTo>
                <a:cubicBezTo>
                  <a:pt x="0" y="291"/>
                  <a:pt x="9" y="333"/>
                  <a:pt x="25" y="363"/>
                </a:cubicBezTo>
                <a:cubicBezTo>
                  <a:pt x="58" y="439"/>
                  <a:pt x="111" y="499"/>
                  <a:pt x="187" y="538"/>
                </a:cubicBezTo>
                <a:cubicBezTo>
                  <a:pt x="215" y="552"/>
                  <a:pt x="246" y="560"/>
                  <a:pt x="278" y="563"/>
                </a:cubicBezTo>
                <a:cubicBezTo>
                  <a:pt x="314" y="566"/>
                  <a:pt x="349" y="563"/>
                  <a:pt x="382" y="550"/>
                </a:cubicBezTo>
                <a:cubicBezTo>
                  <a:pt x="422" y="535"/>
                  <a:pt x="453" y="508"/>
                  <a:pt x="480" y="476"/>
                </a:cubicBezTo>
                <a:cubicBezTo>
                  <a:pt x="524" y="425"/>
                  <a:pt x="554" y="366"/>
                  <a:pt x="570" y="301"/>
                </a:cubicBezTo>
                <a:cubicBezTo>
                  <a:pt x="590" y="225"/>
                  <a:pt x="580" y="153"/>
                  <a:pt x="526" y="92"/>
                </a:cubicBezTo>
                <a:close/>
              </a:path>
            </a:pathLst>
          </a:custGeom>
          <a:solidFill>
            <a:srgbClr val="90C250"/>
          </a:solidFill>
          <a:ln>
            <a:noFill/>
          </a:ln>
        </p:spPr>
        <p:txBody>
          <a:bodyPr vert="horz" wrap="square" lIns="121920" tIns="60960" rIns="121920" bIns="60960" numCol="1" anchor="t" anchorCtr="0" compatLnSpc="1"/>
          <a:lstStyle/>
          <a:p>
            <a:endParaRPr lang="zh-CN" altLang="en-US"/>
          </a:p>
        </p:txBody>
      </p:sp>
      <p:sp>
        <p:nvSpPr>
          <p:cNvPr id="36" name="矩形 35"/>
          <p:cNvSpPr/>
          <p:nvPr/>
        </p:nvSpPr>
        <p:spPr>
          <a:xfrm>
            <a:off x="1210310" y="1616710"/>
            <a:ext cx="1576070" cy="1012190"/>
          </a:xfrm>
          <a:prstGeom prst="rect">
            <a:avLst/>
          </a:prstGeom>
        </p:spPr>
        <p:txBody>
          <a:bodyPr wrap="square">
            <a:spAutoFit/>
          </a:bodyPr>
          <a:lstStyle/>
          <a:p>
            <a:pPr lvl="0" algn="ctr">
              <a:lnSpc>
                <a:spcPct val="80000"/>
              </a:lnSpc>
            </a:pPr>
            <a:r>
              <a:rPr sz="3735" dirty="0">
                <a:solidFill>
                  <a:schemeClr val="bg1"/>
                </a:solidFill>
                <a:latin typeface="华文细黑" panose="02010600040101010101" pitchFamily="2" charset="-122"/>
                <a:ea typeface="华文细黑" panose="02010600040101010101" pitchFamily="2" charset="-122"/>
              </a:rPr>
              <a:t>办理方式</a:t>
            </a:r>
            <a:endParaRPr sz="3735" dirty="0">
              <a:solidFill>
                <a:schemeClr val="bg1"/>
              </a:solidFill>
              <a:latin typeface="华文细黑" panose="02010600040101010101" pitchFamily="2" charset="-122"/>
              <a:ea typeface="华文细黑" panose="02010600040101010101" pitchFamily="2" charset="-122"/>
            </a:endParaRPr>
          </a:p>
        </p:txBody>
      </p:sp>
      <p:sp>
        <p:nvSpPr>
          <p:cNvPr id="46" name="矩形 45"/>
          <p:cNvSpPr/>
          <p:nvPr/>
        </p:nvSpPr>
        <p:spPr>
          <a:xfrm>
            <a:off x="3756025" y="733425"/>
            <a:ext cx="7553960" cy="1614805"/>
          </a:xfrm>
          <a:prstGeom prst="rect">
            <a:avLst/>
          </a:prstGeom>
        </p:spPr>
        <p:txBody>
          <a:bodyPr wrap="square">
            <a:spAutoFit/>
          </a:bodyPr>
          <a:lstStyle/>
          <a:p>
            <a:pPr eaLnBrk="1" latinLnBrk="0" hangingPunct="1">
              <a:lnSpc>
                <a:spcPct val="150000"/>
              </a:lnSpc>
            </a:pPr>
            <a:r>
              <a:rPr lang="zh-CN" altLang="en-US" sz="2200" dirty="0">
                <a:solidFill>
                  <a:schemeClr val="tx1"/>
                </a:solidFill>
                <a:latin typeface="微软雅黑" panose="020B0503020204020204" charset="-122"/>
                <a:ea typeface="微软雅黑" panose="020B0503020204020204" charset="-122"/>
                <a:cs typeface="微软雅黑" panose="020B0503020204020204" charset="-122"/>
              </a:rPr>
              <a:t>线上办理：请登录云南省政务服务网“高效办成一件事”专区（网址：</a:t>
            </a:r>
            <a:r>
              <a:rPr lang="zh-CN" altLang="en-US" sz="2200" b="1" dirty="0">
                <a:solidFill>
                  <a:schemeClr val="tx1"/>
                </a:solidFill>
                <a:latin typeface="微软雅黑" panose="020B0503020204020204" charset="-122"/>
                <a:ea typeface="微软雅黑" panose="020B0503020204020204" charset="-122"/>
                <a:cs typeface="微软雅黑" panose="020B0503020204020204" charset="-122"/>
              </a:rPr>
              <a:t>https://zwfw.yn.gov.cn/portal/#/work-service/catalogue</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2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7" name="矩形 46"/>
          <p:cNvSpPr/>
          <p:nvPr/>
        </p:nvSpPr>
        <p:spPr>
          <a:xfrm>
            <a:off x="3757295" y="4867910"/>
            <a:ext cx="7335520" cy="1307465"/>
          </a:xfrm>
          <a:prstGeom prst="rect">
            <a:avLst/>
          </a:prstGeom>
        </p:spPr>
        <p:txBody>
          <a:bodyPr wrap="square">
            <a:noAutofit/>
          </a:bodyPr>
          <a:lstStyle/>
          <a:p>
            <a:pPr lvl="0" algn="l">
              <a:lnSpc>
                <a:spcPct val="150000"/>
              </a:lnSpc>
              <a:spcBef>
                <a:spcPts val="0"/>
              </a:spcBef>
              <a:spcAft>
                <a:spcPts val="0"/>
              </a:spcAft>
              <a:buClrTx/>
              <a:buSzTx/>
              <a:buFontTx/>
            </a:pPr>
            <a:r>
              <a:rPr lang="en-US" altLang="zh-CN"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五华区</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政务服务中心咨询电话：</a:t>
            </a:r>
            <a:r>
              <a:rPr lang="zh-CN" altLang="en-US" sz="22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0871-</a:t>
            </a:r>
            <a:r>
              <a:rPr lang="en-US" sz="22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66036603</a:t>
            </a:r>
            <a:r>
              <a:rPr lang="zh-CN" altLang="en-US" sz="22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lvl="0" algn="l">
              <a:lnSpc>
                <a:spcPct val="150000"/>
              </a:lnSpc>
              <a:spcBef>
                <a:spcPts val="0"/>
              </a:spcBef>
              <a:spcAft>
                <a:spcPts val="0"/>
              </a:spcAft>
              <a:buClrTx/>
              <a:buSzTx/>
              <a:buFontTx/>
            </a:pPr>
            <a:r>
              <a:rPr lang="en-US" altLang="zh-CN"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手机微信扫一扫</a:t>
            </a:r>
            <a:r>
              <a:rPr lang="en-US" altLang="zh-CN"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一件事</a:t>
            </a:r>
            <a:r>
              <a:rPr lang="en-US" altLang="zh-CN"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事项办事指南二维码查询。</a:t>
            </a:r>
            <a:endPar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8" name="矩形 47"/>
          <p:cNvSpPr/>
          <p:nvPr/>
        </p:nvSpPr>
        <p:spPr>
          <a:xfrm>
            <a:off x="3756025" y="2411730"/>
            <a:ext cx="7493000" cy="2122805"/>
          </a:xfrm>
          <a:prstGeom prst="rect">
            <a:avLst/>
          </a:prstGeom>
        </p:spPr>
        <p:txBody>
          <a:bodyPr wrap="square">
            <a:spAutoFit/>
          </a:bodyPr>
          <a:lstStyle/>
          <a:p>
            <a:pPr algn="l" eaLnBrk="1" latinLnBrk="0" hangingPunct="1">
              <a:lnSpc>
                <a:spcPct val="150000"/>
              </a:lnSpc>
              <a:buClrTx/>
              <a:buSzTx/>
              <a:buFontTx/>
            </a:pPr>
            <a:r>
              <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线下办理：请前往云南省昆明市五华区龙泉路191号万彩城市花园6栋</a:t>
            </a:r>
            <a:r>
              <a:rPr lang="en-US" altLang="zh-CN"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楼</a:t>
            </a:r>
            <a:r>
              <a:rPr lang="zh-CN" altLang="en-US" sz="22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五华区政务服务中心</a:t>
            </a:r>
            <a:r>
              <a:rPr lang="zh-CN" altLang="en-US" sz="2200" b="1" dirty="0">
                <a:latin typeface="微软雅黑" panose="020B0503020204020204" charset="-122"/>
                <a:ea typeface="微软雅黑" panose="020B0503020204020204" charset="-122"/>
                <a:cs typeface="微软雅黑" panose="020B0503020204020204" charset="-122"/>
                <a:sym typeface="微软雅黑" panose="020B0503020204020204" charset="-122"/>
              </a:rPr>
              <a:t>或各县（市）区政务服务中心</a:t>
            </a:r>
            <a:r>
              <a:rPr lang="en-US" altLang="zh-CN" sz="2200" b="1" dirty="0">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2200" b="1" dirty="0">
                <a:latin typeface="微软雅黑" panose="020B0503020204020204" charset="-122"/>
                <a:ea typeface="微软雅黑" panose="020B0503020204020204" charset="-122"/>
                <a:cs typeface="微软雅黑" panose="020B0503020204020204" charset="-122"/>
                <a:sym typeface="微软雅黑" panose="020B0503020204020204" charset="-122"/>
              </a:rPr>
              <a:t>高效办成一件事</a:t>
            </a:r>
            <a:r>
              <a:rPr lang="en-US" altLang="zh-CN" sz="2200" b="1" dirty="0">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2200" b="1" dirty="0">
                <a:latin typeface="微软雅黑" panose="020B0503020204020204" charset="-122"/>
                <a:ea typeface="微软雅黑" panose="020B0503020204020204" charset="-122"/>
                <a:cs typeface="微软雅黑" panose="020B0503020204020204" charset="-122"/>
                <a:sym typeface="微软雅黑" panose="020B0503020204020204" charset="-122"/>
              </a:rPr>
              <a:t>服务专区</a:t>
            </a:r>
            <a:r>
              <a:rPr lang="zh-CN" altLang="en-US" sz="2200" dirty="0">
                <a:latin typeface="微软雅黑" panose="020B0503020204020204" charset="-122"/>
                <a:ea typeface="微软雅黑" panose="020B0503020204020204" charset="-122"/>
                <a:cs typeface="微软雅黑" panose="020B0503020204020204" charset="-122"/>
                <a:sym typeface="微软雅黑" panose="020B0503020204020204" charset="-122"/>
              </a:rPr>
              <a:t>办理。</a:t>
            </a:r>
            <a:endPar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l" eaLnBrk="1" latinLnBrk="0" hangingPunct="1">
              <a:lnSpc>
                <a:spcPct val="150000"/>
              </a:lnSpc>
              <a:buClrTx/>
              <a:buSzTx/>
              <a:buFontTx/>
            </a:pPr>
            <a:endPar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1000"/>
                                        <p:tgtEl>
                                          <p:spTgt spid="48"/>
                                        </p:tgtEl>
                                      </p:cBhvr>
                                    </p:animEffect>
                                    <p:anim calcmode="lin" valueType="num">
                                      <p:cBhvr>
                                        <p:cTn id="88" dur="1000" fill="hold"/>
                                        <p:tgtEl>
                                          <p:spTgt spid="48"/>
                                        </p:tgtEl>
                                        <p:attrNameLst>
                                          <p:attrName>ppt_x</p:attrName>
                                        </p:attrNameLst>
                                      </p:cBhvr>
                                      <p:tavLst>
                                        <p:tav tm="0">
                                          <p:val>
                                            <p:strVal val="#ppt_x"/>
                                          </p:val>
                                        </p:tav>
                                        <p:tav tm="100000">
                                          <p:val>
                                            <p:strVal val="#ppt_x"/>
                                          </p:val>
                                        </p:tav>
                                      </p:tavLst>
                                    </p:anim>
                                    <p:anim calcmode="lin" valueType="num">
                                      <p:cBhvr>
                                        <p:cTn id="8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33" grpId="0" bldLvl="0" animBg="1"/>
      <p:bldP spid="34" grpId="0" bldLvl="0" animBg="1"/>
      <p:bldP spid="35" grpId="0" bldLvl="0" animBg="1"/>
      <p:bldP spid="37" grpId="0" bldLvl="0" animBg="1"/>
      <p:bldP spid="38" grpId="0" bldLvl="0" animBg="1"/>
      <p:bldP spid="39" grpId="0" bldLvl="0" animBg="1"/>
      <p:bldP spid="40" grpId="0" bldLvl="0" animBg="1"/>
      <p:bldP spid="41" grpId="0" bldLvl="0" animBg="1"/>
      <p:bldP spid="27" grpId="0" bldLvl="0" animBg="1"/>
      <p:bldP spid="29" grpId="0"/>
      <p:bldP spid="31" grpId="0" bldLvl="0" animBg="1"/>
      <p:bldP spid="36" grpId="0"/>
      <p:bldP spid="46" grpId="0"/>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570865" y="295275"/>
            <a:ext cx="11023600"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昆明市2023年政务服务“一件事”重点事项基础清单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nvGraphicFramePr>
        <p:xfrm>
          <a:off x="560070" y="1224280"/>
          <a:ext cx="11042015" cy="4502785"/>
        </p:xfrm>
        <a:graphic>
          <a:graphicData uri="http://schemas.openxmlformats.org/drawingml/2006/table">
            <a:tbl>
              <a:tblPr firstRow="1" bandRow="1">
                <a:tableStyleId>{5C22544A-7EE6-4342-B048-85BDC9FD1C3A}</a:tableStyleId>
              </a:tblPr>
              <a:tblGrid>
                <a:gridCol w="682625"/>
                <a:gridCol w="1603375"/>
                <a:gridCol w="1878330"/>
                <a:gridCol w="2289175"/>
                <a:gridCol w="2260600"/>
                <a:gridCol w="2327790"/>
              </a:tblGrid>
              <a:tr h="415290">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547370">
                <a:tc rowSpan="4">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11</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开茶叶销售店</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34035">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71195">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81965">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1077595">
                <a:tc rowSpan="2">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12</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开人力资源服务公司</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经营性人力资源服务机构（含外资）从事职业中介活动行政许可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775335">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劳务派遣经营许可新办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1" name="图片 14" descr="b2876a0c1fc5238768fab10c78a9ce8"/>
          <p:cNvPicPr>
            <a:picLocks noChangeAspect="1"/>
          </p:cNvPicPr>
          <p:nvPr/>
        </p:nvPicPr>
        <p:blipFill>
          <a:blip r:embed="rId2"/>
          <a:srcRect l="4233" t="5256" r="3790" b="3004"/>
          <a:stretch>
            <a:fillRect/>
          </a:stretch>
        </p:blipFill>
        <p:spPr>
          <a:xfrm>
            <a:off x="9696450" y="2258695"/>
            <a:ext cx="1324610" cy="1323340"/>
          </a:xfrm>
          <a:prstGeom prst="rect">
            <a:avLst/>
          </a:prstGeom>
        </p:spPr>
      </p:pic>
      <p:pic>
        <p:nvPicPr>
          <p:cNvPr id="12" name="图片 16" descr="2daa7bcc8ed2c7db3527f3e413f0494"/>
          <p:cNvPicPr>
            <a:picLocks noChangeAspect="1"/>
          </p:cNvPicPr>
          <p:nvPr/>
        </p:nvPicPr>
        <p:blipFill>
          <a:blip r:embed="rId3"/>
          <a:srcRect l="4233" t="3325" r="4275" b="3722"/>
          <a:stretch>
            <a:fillRect/>
          </a:stretch>
        </p:blipFill>
        <p:spPr>
          <a:xfrm>
            <a:off x="9741218" y="4194175"/>
            <a:ext cx="1317625" cy="1366520"/>
          </a:xfrm>
          <a:prstGeom prst="rect">
            <a:avLst/>
          </a:prstGeom>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4E96E4C-A786-42C8-98B7-EB52B4851D53}" type="slidenum">
              <a:rPr lang="zh-CN" altLang="en-US"/>
            </a:fld>
            <a:endParaRPr lang="zh-CN" altLang="en-US"/>
          </a:p>
        </p:txBody>
      </p:sp>
      <p:sp>
        <p:nvSpPr>
          <p:cNvPr id="96" name="文本框 95"/>
          <p:cNvSpPr txBox="1"/>
          <p:nvPr>
            <p:custDataLst>
              <p:tags r:id="rId1"/>
            </p:custDataLst>
          </p:nvPr>
        </p:nvSpPr>
        <p:spPr>
          <a:xfrm>
            <a:off x="724535" y="295275"/>
            <a:ext cx="1078420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昆明市2023年政务服务“一件事”重点事项基础清单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3" name="表格 2"/>
          <p:cNvGraphicFramePr/>
          <p:nvPr>
            <p:custDataLst>
              <p:tags r:id="rId2"/>
            </p:custDataLst>
          </p:nvPr>
        </p:nvGraphicFramePr>
        <p:xfrm>
          <a:off x="695325" y="1179830"/>
          <a:ext cx="10813415" cy="5559425"/>
        </p:xfrm>
        <a:graphic>
          <a:graphicData uri="http://schemas.openxmlformats.org/drawingml/2006/table">
            <a:tbl>
              <a:tblPr firstRow="1" bandRow="1">
                <a:tableStyleId>{5C22544A-7EE6-4342-B048-85BDC9FD1C3A}</a:tableStyleId>
              </a:tblPr>
              <a:tblGrid>
                <a:gridCol w="832485"/>
                <a:gridCol w="1422400"/>
                <a:gridCol w="1449070"/>
                <a:gridCol w="3096895"/>
                <a:gridCol w="1778000"/>
                <a:gridCol w="2234565"/>
              </a:tblGrid>
              <a:tr h="407035">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923925">
                <a:tc rowSpan="2">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13</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开民办幼儿园</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区教育体育局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实施中等及中等以下学历教育、学前教育、自学考试助学及其他文化教育的学校设立、变更和终止审批（筹备设立）</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区教育体育局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85800">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82270">
                <a:tc rowSpan="4">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14</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开高危险性体育项目场馆（游泳馆、攀岩馆等）</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区教育体育局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经营高危险性体育项目许可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区教育体育局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3370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09270">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公共场所卫生许可（除饭馆、咖啡馆、酒吧、茶座等 （新办）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89585">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36245">
                <a:tc rowSpan="4">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15</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开游戏厅</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区文化旅游局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内资娱乐场所从事娱乐场所经营活动审批（新办）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区文化旅游局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5877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275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公共场所卫生许可（除饭馆、咖啡馆、酒吧、茶座等 （新办）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80060">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4" name="图片 18" descr="04534f711f35a82328fa48014276947"/>
          <p:cNvPicPr>
            <a:picLocks noChangeAspect="1"/>
          </p:cNvPicPr>
          <p:nvPr/>
        </p:nvPicPr>
        <p:blipFill>
          <a:blip r:embed="rId3"/>
          <a:srcRect l="3308" t="3183" r="3306" b="4152"/>
          <a:stretch>
            <a:fillRect/>
          </a:stretch>
        </p:blipFill>
        <p:spPr>
          <a:xfrm>
            <a:off x="9786303" y="1718628"/>
            <a:ext cx="1344295" cy="1331595"/>
          </a:xfrm>
          <a:prstGeom prst="rect">
            <a:avLst/>
          </a:prstGeom>
        </p:spPr>
      </p:pic>
      <p:pic>
        <p:nvPicPr>
          <p:cNvPr id="15" name="图片 19" descr="bb6e1ffefb23bbaa07a78d3ea522306"/>
          <p:cNvPicPr>
            <a:picLocks noChangeAspect="1"/>
          </p:cNvPicPr>
          <p:nvPr/>
        </p:nvPicPr>
        <p:blipFill>
          <a:blip r:embed="rId4"/>
          <a:srcRect l="3748" t="3804" r="3260" b="2964"/>
          <a:stretch>
            <a:fillRect/>
          </a:stretch>
        </p:blipFill>
        <p:spPr>
          <a:xfrm>
            <a:off x="9791383" y="3405505"/>
            <a:ext cx="1339215" cy="1423670"/>
          </a:xfrm>
          <a:prstGeom prst="rect">
            <a:avLst/>
          </a:prstGeom>
        </p:spPr>
      </p:pic>
      <p:pic>
        <p:nvPicPr>
          <p:cNvPr id="16" name="图片 49" descr="16b1266ac3be34dcd5dffc922cdfede"/>
          <p:cNvPicPr>
            <a:picLocks noChangeAspect="1"/>
          </p:cNvPicPr>
          <p:nvPr/>
        </p:nvPicPr>
        <p:blipFill>
          <a:blip r:embed="rId5"/>
          <a:srcRect l="3307" t="2940" r="5156" b="3246"/>
          <a:stretch>
            <a:fillRect/>
          </a:stretch>
        </p:blipFill>
        <p:spPr>
          <a:xfrm>
            <a:off x="9751695" y="5184140"/>
            <a:ext cx="1379220" cy="14541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4E96E4C-A786-42C8-98B7-EB52B4851D53}" type="slidenum">
              <a:rPr lang="zh-CN" altLang="en-US"/>
            </a:fld>
            <a:endParaRPr lang="zh-CN" altLang="en-US"/>
          </a:p>
        </p:txBody>
      </p:sp>
      <p:sp>
        <p:nvSpPr>
          <p:cNvPr id="96" name="文本框 95"/>
          <p:cNvSpPr txBox="1"/>
          <p:nvPr>
            <p:custDataLst>
              <p:tags r:id="rId1"/>
            </p:custDataLst>
          </p:nvPr>
        </p:nvSpPr>
        <p:spPr>
          <a:xfrm>
            <a:off x="679450" y="295275"/>
            <a:ext cx="1089977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昆明市2023年政务服务“一件事”重点事项基础清单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95" name="表格 94"/>
          <p:cNvGraphicFramePr/>
          <p:nvPr/>
        </p:nvGraphicFramePr>
        <p:xfrm>
          <a:off x="650240" y="1313815"/>
          <a:ext cx="10929479" cy="4993005"/>
        </p:xfrm>
        <a:graphic>
          <a:graphicData uri="http://schemas.openxmlformats.org/drawingml/2006/table">
            <a:tbl>
              <a:tblPr firstRow="1" bandRow="1">
                <a:tableStyleId>{5C22544A-7EE6-4342-B048-85BDC9FD1C3A}</a:tableStyleId>
              </a:tblPr>
              <a:tblGrid>
                <a:gridCol w="793115"/>
                <a:gridCol w="1420796"/>
                <a:gridCol w="1611669"/>
                <a:gridCol w="2814171"/>
                <a:gridCol w="2058833"/>
                <a:gridCol w="2230895"/>
              </a:tblGrid>
              <a:tr h="43370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850900">
                <a:tc rowSpan="3">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16</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开图文广告店</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726440">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68655">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公章刻制业特种行业许可证核发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1073785">
                <a:tc rowSpan="2">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17</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开食品加工小作坊</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2">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1239520">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食品生产加工小作坊登记（首次申请）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7" name="图片 34" descr="cfec8876f163b236c2c0690fd7cf9e2"/>
          <p:cNvPicPr>
            <a:picLocks noChangeAspect="1"/>
          </p:cNvPicPr>
          <p:nvPr/>
        </p:nvPicPr>
        <p:blipFill>
          <a:blip r:embed="rId2"/>
          <a:srcRect l="3748" t="3497" r="3790" b="3189"/>
          <a:stretch>
            <a:fillRect/>
          </a:stretch>
        </p:blipFill>
        <p:spPr>
          <a:xfrm>
            <a:off x="9741218" y="2213610"/>
            <a:ext cx="1331595" cy="1347470"/>
          </a:xfrm>
          <a:prstGeom prst="rect">
            <a:avLst/>
          </a:prstGeom>
        </p:spPr>
      </p:pic>
      <p:pic>
        <p:nvPicPr>
          <p:cNvPr id="19" name="图片 36" descr="dde659570c4066bc28df526ea7fee74"/>
          <p:cNvPicPr>
            <a:picLocks noChangeAspect="1"/>
          </p:cNvPicPr>
          <p:nvPr/>
        </p:nvPicPr>
        <p:blipFill>
          <a:blip r:embed="rId3"/>
          <a:srcRect l="5159" t="3499" r="3349" b="3189"/>
          <a:stretch>
            <a:fillRect/>
          </a:stretch>
        </p:blipFill>
        <p:spPr>
          <a:xfrm>
            <a:off x="9786303" y="4373880"/>
            <a:ext cx="1317625" cy="1346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641350" y="295275"/>
            <a:ext cx="10989310"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昆明市2023年政务服务“一件事”重点事项基础清单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95" name="表格 94"/>
          <p:cNvGraphicFramePr/>
          <p:nvPr/>
        </p:nvGraphicFramePr>
        <p:xfrm>
          <a:off x="605155" y="1358900"/>
          <a:ext cx="11024711" cy="3185160"/>
        </p:xfrm>
        <a:graphic>
          <a:graphicData uri="http://schemas.openxmlformats.org/drawingml/2006/table">
            <a:tbl>
              <a:tblPr firstRow="1" bandRow="1">
                <a:tableStyleId>{5C22544A-7EE6-4342-B048-85BDC9FD1C3A}</a:tableStyleId>
              </a:tblPr>
              <a:tblGrid>
                <a:gridCol w="775335"/>
                <a:gridCol w="1509916"/>
                <a:gridCol w="1605736"/>
                <a:gridCol w="2424079"/>
                <a:gridCol w="2311885"/>
                <a:gridCol w="2397760"/>
              </a:tblGrid>
              <a:tr h="43370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515620">
                <a:tc rowSpan="6">
                  <a:txBody>
                    <a:bodyPr/>
                    <a:lstStyle/>
                    <a:p>
                      <a:pPr algn="ctr">
                        <a:buNone/>
                      </a:pPr>
                      <a:r>
                        <a:rPr lang="en-US" sz="1200" b="1">
                          <a:solidFill>
                            <a:srgbClr val="333333"/>
                          </a:solidFill>
                          <a:latin typeface="微软雅黑" panose="020B0503020204020204" charset="-122"/>
                          <a:ea typeface="微软雅黑" panose="020B0503020204020204" charset="-122"/>
                          <a:cs typeface="仿宋_GB2312" panose="02010609030101010101" charset="-122"/>
                        </a:rPr>
                        <a:t>18</a:t>
                      </a:r>
                      <a:endParaRPr 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None/>
                      </a:pPr>
                      <a:r>
                        <a:rPr lang="en-US" sz="1200" b="1" dirty="0" err="1">
                          <a:solidFill>
                            <a:srgbClr val="333333"/>
                          </a:solidFill>
                          <a:latin typeface="微软雅黑" panose="020B0503020204020204" charset="-122"/>
                          <a:ea typeface="微软雅黑" panose="020B0503020204020204" charset="-122"/>
                          <a:cs typeface="仿宋_GB2312" panose="02010609030101010101" charset="-122"/>
                        </a:rPr>
                        <a:t>开书店、文具店（可兼营书、体育用品、玩具</a:t>
                      </a:r>
                      <a:r>
                        <a:rPr lang="en-US" sz="1200" b="1" dirty="0">
                          <a:solidFill>
                            <a:srgbClr val="333333"/>
                          </a:solidFill>
                          <a:latin typeface="微软雅黑" panose="020B0503020204020204" charset="-122"/>
                          <a:ea typeface="微软雅黑" panose="020B0503020204020204" charset="-122"/>
                          <a:cs typeface="仿宋_GB2312" panose="02010609030101010101" charset="-122"/>
                        </a:rPr>
                        <a:t>）</a:t>
                      </a:r>
                      <a:endParaRPr lang="en-US" sz="1200" b="1" dirty="0">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6">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None/>
                      </a:pPr>
                      <a:endParaRPr lang="en-US" altLang="en-US" sz="1200" b="1">
                        <a:solidFill>
                          <a:srgbClr val="333333"/>
                        </a:solidFill>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83540">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338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出版物零售单位和个体工商户设立、变更审批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区新闻出版局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15620">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公共场所卫生许可（除饭馆、咖啡馆、酒吧、茶座等 （新办）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830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14985">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8" name="图片 35" descr="5e640d75c0dceaec56e9bdaff3c23c5"/>
          <p:cNvPicPr>
            <a:picLocks noChangeAspect="1"/>
          </p:cNvPicPr>
          <p:nvPr/>
        </p:nvPicPr>
        <p:blipFill>
          <a:blip r:embed="rId2"/>
          <a:srcRect l="3748" t="2910" r="3349" b="3261"/>
          <a:stretch>
            <a:fillRect/>
          </a:stretch>
        </p:blipFill>
        <p:spPr>
          <a:xfrm>
            <a:off x="9561195" y="2529205"/>
            <a:ext cx="1468755" cy="1437640"/>
          </a:xfrm>
          <a:prstGeom prst="rect">
            <a:avLst/>
          </a:prstGeom>
        </p:spPr>
      </p:pic>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695960" y="295275"/>
            <a:ext cx="10898505" cy="801370"/>
          </a:xfrm>
          <a:prstGeom prst="rect">
            <a:avLst/>
          </a:prstGeom>
          <a:solidFill>
            <a:srgbClr val="C6DEC4"/>
          </a:solidFill>
          <a:ln>
            <a:noFill/>
          </a:ln>
          <a:effectLst/>
        </p:spPr>
        <p:txBody>
          <a:bodyPr wrap="square" rtlCol="0" anchor="ctr" anchorCtr="0">
            <a:noAutofit/>
          </a:bodyPr>
          <a:lstStyle/>
          <a:p>
            <a:pPr algn="ctr"/>
            <a:r>
              <a:rPr lang="zh-CN" altLang="en-US" sz="2400" b="1">
                <a:latin typeface="方正小标宋_GBK" panose="02000000000000000000" charset="-122"/>
                <a:ea typeface="方正小标宋_GBK" panose="02000000000000000000" charset="-122"/>
                <a:cs typeface="方正小标宋_GBK" panose="02000000000000000000" charset="-122"/>
                <a:sym typeface="+mn-ea"/>
              </a:rPr>
              <a:t>昆明市2023年政务服务“一件事”重点事项基础清单</a:t>
            </a:r>
            <a:endParaRPr lang="zh-CN" altLang="en-US" sz="2100" b="1">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nvGraphicFramePr>
        <p:xfrm>
          <a:off x="650240" y="1223645"/>
          <a:ext cx="10953750" cy="4374515"/>
        </p:xfrm>
        <a:graphic>
          <a:graphicData uri="http://schemas.openxmlformats.org/drawingml/2006/table">
            <a:tbl>
              <a:tblPr firstRow="1" bandRow="1">
                <a:effectLst/>
                <a:tableStyleId>{5C22544A-7EE6-4342-B048-85BDC9FD1C3A}</a:tableStyleId>
              </a:tblPr>
              <a:tblGrid>
                <a:gridCol w="674370"/>
                <a:gridCol w="1489075"/>
                <a:gridCol w="1703761"/>
                <a:gridCol w="2374661"/>
                <a:gridCol w="2541191"/>
                <a:gridCol w="2170692"/>
              </a:tblGrid>
              <a:tr h="333375">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名     称</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585470">
                <a:tc rowSpan="4">
                  <a:txBody>
                    <a:bodyPr/>
                    <a:lstStyle/>
                    <a:p>
                      <a:pPr algn="ctr">
                        <a:buNone/>
                      </a:pPr>
                      <a:r>
                        <a:rPr lang="en-US" sz="1200" b="1">
                          <a:latin typeface="微软雅黑" panose="020B0503020204020204" charset="-122"/>
                          <a:ea typeface="微软雅黑" panose="020B0503020204020204" charset="-122"/>
                          <a:cs typeface="仿宋_GB2312" panose="02010609030101010101" charset="-122"/>
                        </a:rPr>
                        <a:t>19</a:t>
                      </a:r>
                      <a:endParaRPr lang="en-US" sz="1200" b="1">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r>
                        <a:rPr lang="en-US" sz="1200" b="1">
                          <a:latin typeface="微软雅黑" panose="020B0503020204020204" charset="-122"/>
                          <a:ea typeface="微软雅黑" panose="020B0503020204020204" charset="-122"/>
                          <a:cs typeface="仿宋_GB2312" panose="02010609030101010101" charset="-122"/>
                        </a:rPr>
                        <a:t>高校毕业生就业</a:t>
                      </a:r>
                      <a:endParaRPr lang="en-US" sz="1200" b="1">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灵活就业人员参加企业职工养老保险参保登记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None/>
                      </a:pPr>
                      <a:endParaRPr lang="en-US" altLang="en-US" sz="1200" b="1">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0850">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个人失业登记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148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离校未就业高校毕业生登记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0850">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《就业创业证》申领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12115">
                <a:tc rowSpan="5">
                  <a:txBody>
                    <a:bodyPr/>
                    <a:lstStyle/>
                    <a:p>
                      <a:pPr algn="ctr">
                        <a:buNone/>
                      </a:pPr>
                      <a:r>
                        <a:rPr lang="en-US" sz="1200" b="1">
                          <a:latin typeface="微软雅黑" panose="020B0503020204020204" charset="-122"/>
                          <a:ea typeface="微软雅黑" panose="020B0503020204020204" charset="-122"/>
                          <a:cs typeface="仿宋_GB2312" panose="02010609030101010101" charset="-122"/>
                        </a:rPr>
                        <a:t>20</a:t>
                      </a:r>
                      <a:endParaRPr lang="en-US" sz="1200" b="1">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buNone/>
                      </a:pPr>
                      <a:r>
                        <a:rPr lang="en-US" sz="1200" b="1">
                          <a:latin typeface="微软雅黑" panose="020B0503020204020204" charset="-122"/>
                          <a:ea typeface="微软雅黑" panose="020B0503020204020204" charset="-122"/>
                          <a:cs typeface="仿宋_GB2312" panose="02010609030101010101" charset="-122"/>
                        </a:rPr>
                        <a:t>失业人员服务</a:t>
                      </a:r>
                      <a:endParaRPr lang="en-US" sz="1200" b="1">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5">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个人失业登记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buNone/>
                      </a:pPr>
                      <a:endParaRPr lang="en-US" altLang="en-US" sz="1200" b="1">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6037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《就业创业证》申领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61010">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就业困难人员认定</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03225">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失业保险金申领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5760">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职业培训补贴申领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20" name="图片 24" descr="72c5ce7a4dcea3b5d2248eb5f45a4f3"/>
          <p:cNvPicPr>
            <a:picLocks noChangeAspect="1"/>
          </p:cNvPicPr>
          <p:nvPr/>
        </p:nvPicPr>
        <p:blipFill>
          <a:blip r:embed="rId2"/>
          <a:srcRect l="3748" t="3564" r="3349" b="3256"/>
          <a:stretch>
            <a:fillRect/>
          </a:stretch>
        </p:blipFill>
        <p:spPr>
          <a:xfrm>
            <a:off x="9786303" y="1853248"/>
            <a:ext cx="1337945" cy="1321435"/>
          </a:xfrm>
          <a:prstGeom prst="rect">
            <a:avLst/>
          </a:prstGeom>
        </p:spPr>
      </p:pic>
      <p:pic>
        <p:nvPicPr>
          <p:cNvPr id="21" name="图片 6" descr="bacaaae0896714e92a6f5bc410e50d2"/>
          <p:cNvPicPr>
            <a:picLocks noChangeAspect="1"/>
          </p:cNvPicPr>
          <p:nvPr/>
        </p:nvPicPr>
        <p:blipFill>
          <a:blip r:embed="rId3"/>
          <a:srcRect l="3748" t="2349" r="3790" b="2836"/>
          <a:stretch>
            <a:fillRect/>
          </a:stretch>
        </p:blipFill>
        <p:spPr>
          <a:xfrm>
            <a:off x="9876473" y="3981133"/>
            <a:ext cx="1322705" cy="1128395"/>
          </a:xfrm>
          <a:prstGeom prst="rect">
            <a:avLst/>
          </a:prstGeom>
        </p:spPr>
      </p:pic>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34E96E4C-A786-42C8-98B7-EB52B4851D53}" type="slidenum">
              <a:rPr lang="zh-CN" altLang="en-US"/>
            </a:fld>
            <a:endParaRPr lang="zh-CN" altLang="en-US"/>
          </a:p>
        </p:txBody>
      </p:sp>
      <p:sp>
        <p:nvSpPr>
          <p:cNvPr id="96" name="文本框 95"/>
          <p:cNvSpPr txBox="1"/>
          <p:nvPr>
            <p:custDataLst>
              <p:tags r:id="rId1"/>
            </p:custDataLst>
          </p:nvPr>
        </p:nvSpPr>
        <p:spPr>
          <a:xfrm>
            <a:off x="695960" y="295275"/>
            <a:ext cx="10898505" cy="801370"/>
          </a:xfrm>
          <a:prstGeom prst="rect">
            <a:avLst/>
          </a:prstGeom>
          <a:solidFill>
            <a:srgbClr val="C6DEC4"/>
          </a:solidFill>
          <a:ln>
            <a:noFill/>
          </a:ln>
          <a:effectLst/>
        </p:spPr>
        <p:txBody>
          <a:bodyPr wrap="square" rtlCol="0" anchor="ctr" anchorCtr="0">
            <a:noAutofit/>
          </a:bodyPr>
          <a:lstStyle/>
          <a:p>
            <a:pPr algn="ctr"/>
            <a:r>
              <a:rPr lang="zh-CN" altLang="en-US" sz="2400" b="1">
                <a:latin typeface="方正小标宋_GBK" panose="02000000000000000000" charset="-122"/>
                <a:ea typeface="方正小标宋_GBK" panose="02000000000000000000" charset="-122"/>
                <a:cs typeface="方正小标宋_GBK" panose="02000000000000000000" charset="-122"/>
                <a:sym typeface="+mn-ea"/>
              </a:rPr>
              <a:t>昆明市2023年政务服务“一件事”重点事项基础清单</a:t>
            </a:r>
            <a:endParaRPr lang="zh-CN" altLang="en-US" sz="2100" b="1">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3" name="表格 2"/>
          <p:cNvGraphicFramePr/>
          <p:nvPr/>
        </p:nvGraphicFramePr>
        <p:xfrm>
          <a:off x="650240" y="1223645"/>
          <a:ext cx="10953750" cy="2705100"/>
        </p:xfrm>
        <a:graphic>
          <a:graphicData uri="http://schemas.openxmlformats.org/drawingml/2006/table">
            <a:tbl>
              <a:tblPr firstRow="1" bandRow="1">
                <a:effectLst/>
                <a:tableStyleId>{5C22544A-7EE6-4342-B048-85BDC9FD1C3A}</a:tableStyleId>
              </a:tblPr>
              <a:tblGrid>
                <a:gridCol w="674370"/>
                <a:gridCol w="1489075"/>
                <a:gridCol w="1703761"/>
                <a:gridCol w="2374661"/>
                <a:gridCol w="2541191"/>
                <a:gridCol w="2170692"/>
              </a:tblGrid>
              <a:tr h="333375">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名     称</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499110">
                <a:tc rowSpan="5">
                  <a:txBody>
                    <a:bodyPr/>
                    <a:lstStyle/>
                    <a:p>
                      <a:pPr algn="ctr">
                        <a:buNone/>
                      </a:pPr>
                      <a:r>
                        <a:rPr lang="en-US" sz="1200" b="1">
                          <a:latin typeface="微软雅黑" panose="020B0503020204020204" charset="-122"/>
                          <a:ea typeface="微软雅黑" panose="020B0503020204020204" charset="-122"/>
                          <a:cs typeface="仿宋_GB2312" panose="02010609030101010101" charset="-122"/>
                        </a:rPr>
                        <a:t>21</a:t>
                      </a:r>
                      <a:endParaRPr lang="en-US" sz="1200" b="1">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cap="flat" cmpd="sng" algn="ctr">
                      <a:solidFill>
                        <a:schemeClr val="tx1"/>
                      </a:solidFill>
                      <a:prstDash val="sysDot"/>
                      <a:round/>
                      <a:headEnd type="none" w="med" len="med"/>
                      <a:tailEnd type="none" w="med" len="med"/>
                    </a:lnT>
                    <a:lnB w="12700">
                      <a:solidFill>
                        <a:schemeClr val="tx1"/>
                      </a:solidFill>
                      <a:prstDash val="sysDot"/>
                    </a:lnB>
                    <a:solidFill>
                      <a:schemeClr val="bg1">
                        <a:lumMod val="95000"/>
                      </a:schemeClr>
                    </a:solidFill>
                  </a:tcPr>
                </a:tc>
                <a:tc rowSpan="5">
                  <a:txBody>
                    <a:bodyPr/>
                    <a:lstStyle/>
                    <a:p>
                      <a:pPr algn="ctr">
                        <a:buNone/>
                      </a:pPr>
                      <a:r>
                        <a:rPr lang="en-US" sz="1200" b="1">
                          <a:latin typeface="微软雅黑" panose="020B0503020204020204" charset="-122"/>
                          <a:ea typeface="微软雅黑" panose="020B0503020204020204" charset="-122"/>
                          <a:cs typeface="仿宋_GB2312" panose="02010609030101010101" charset="-122"/>
                        </a:rPr>
                        <a:t>助困就业扶残</a:t>
                      </a:r>
                      <a:endParaRPr lang="en-US" sz="1200" b="1">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cap="flat" cmpd="sng" algn="ctr">
                      <a:solidFill>
                        <a:schemeClr val="tx1"/>
                      </a:solidFill>
                      <a:prstDash val="sysDot"/>
                      <a:round/>
                      <a:headEnd type="none" w="med" len="med"/>
                      <a:tailEnd type="none" w="med" len="med"/>
                    </a:lnT>
                    <a:lnB w="12700">
                      <a:solidFill>
                        <a:schemeClr val="tx1"/>
                      </a:solidFill>
                      <a:prstDash val="sysDot"/>
                    </a:lnB>
                    <a:solidFill>
                      <a:srgbClr val="E4EDDE"/>
                    </a:solidFill>
                  </a:tcPr>
                </a:tc>
                <a:tc rowSpan="5">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cap="flat" cmpd="sng" algn="ctr">
                      <a:solidFill>
                        <a:schemeClr val="tx1"/>
                      </a:solidFill>
                      <a:prstDash val="sysDot"/>
                      <a:round/>
                      <a:headEnd type="none" w="med" len="med"/>
                      <a:tailEnd type="none" w="med" len="med"/>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最低生活保障对象认定、保障金给付</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buNone/>
                      </a:pPr>
                      <a:endParaRPr lang="en-US" altLang="en-US" sz="1200" b="1">
                        <a:latin typeface="微软雅黑" panose="020B0503020204020204" charset="-122"/>
                        <a:ea typeface="微软雅黑" panose="020B0503020204020204" charset="-122"/>
                        <a:cs typeface="仿宋_GB2312" panose="02010609030101010101" charset="-122"/>
                      </a:endParaRPr>
                    </a:p>
                  </a:txBody>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1485">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rgbClr val="E4EDDE"/>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特困人员认定、救助供养金给付</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80060">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rgbClr val="E4EDDE"/>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临时救助对象认定、救助金给付</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70535">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rgbClr val="E4EDDE"/>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就业困难人员认定</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70535">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rgbClr val="E4EDDE"/>
                    </a:solidFill>
                  </a:tcPr>
                </a:tc>
                <a:tc vMerge="1">
                  <a:tcPr marL="68580" marR="68580" marT="0"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困难残疾人生活补贴和重度残疾人护理补贴资格认定</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22" name="图片 50" descr="0d7e7f75142713678e64f9e6f37fa46"/>
          <p:cNvPicPr>
            <a:picLocks noChangeAspect="1"/>
          </p:cNvPicPr>
          <p:nvPr/>
        </p:nvPicPr>
        <p:blipFill>
          <a:blip r:embed="rId2"/>
          <a:srcRect l="2423" t="3403" r="3833" b="3447"/>
          <a:stretch>
            <a:fillRect/>
          </a:stretch>
        </p:blipFill>
        <p:spPr>
          <a:xfrm>
            <a:off x="9765030" y="2033905"/>
            <a:ext cx="1543050" cy="142938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25830"/>
          <a:ext cx="10558780" cy="5850890"/>
        </p:xfrm>
        <a:graphic>
          <a:graphicData uri="http://schemas.openxmlformats.org/drawingml/2006/table">
            <a:tbl>
              <a:tblPr firstRow="1" bandRow="1">
                <a:effectLst/>
                <a:tableStyleId>{5C22544A-7EE6-4342-B048-85BDC9FD1C3A}</a:tableStyleId>
              </a:tblPr>
              <a:tblGrid>
                <a:gridCol w="556895"/>
                <a:gridCol w="1715770"/>
                <a:gridCol w="3433445"/>
                <a:gridCol w="1304925"/>
                <a:gridCol w="1886585"/>
                <a:gridCol w="1661160"/>
              </a:tblGrid>
              <a:tr h="44831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464185">
                <a:tc rowSpan="3">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1</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开眼镜店   </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65455">
                <a:tc vMerge="1">
                  <a:tcPr>
                    <a:lnL w="12700">
                      <a:solidFill>
                        <a:schemeClr val="tx1"/>
                      </a:solidFill>
                      <a:prstDash val="sysDot"/>
                    </a:lnL>
                    <a:lnR w="12700" cap="flat" cmpd="sng" algn="ctr">
                      <a:solidFill>
                        <a:schemeClr val="tx1"/>
                      </a:solidFill>
                      <a:prstDash val="sysDot"/>
                      <a:round/>
                      <a:headEnd type="none" w="med" len="med"/>
                      <a:tailEnd type="none" w="med" len="med"/>
                    </a:lnR>
                    <a:lnT w="12700">
                      <a:solidFill>
                        <a:schemeClr val="tx1"/>
                      </a:solidFill>
                      <a:prstDash val="sysDot"/>
                    </a:lnT>
                    <a:lnB w="12700" cap="flat" cmpd="sng" algn="ctr">
                      <a:solidFill>
                        <a:schemeClr val="tx1"/>
                      </a:solidFill>
                      <a:prstDash val="sysDot"/>
                      <a:round/>
                      <a:headEnd type="none" w="med" len="med"/>
                      <a:tailEnd type="none" w="med" len="med"/>
                    </a:lnB>
                    <a:solidFill>
                      <a:schemeClr val="bg1">
                        <a:lumMod val="95000"/>
                      </a:schemeClr>
                    </a:solidFill>
                  </a:tcPr>
                </a:tc>
                <a:tc vMerge="1">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第三类医疗器械经营许可新办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rgbClr val="5E988C"/>
                      </a:solidFill>
                      <a:prstDash val="solid"/>
                      <a:round/>
                      <a:headEnd type="none" w="med" len="med"/>
                      <a:tailEnd type="none" w="med" len="med"/>
                    </a:lnR>
                    <a:lnT w="12700">
                      <a:solidFill>
                        <a:srgbClr val="5E988C"/>
                      </a:solidFill>
                      <a:prstDash val="solid"/>
                    </a:lnT>
                    <a:lnB w="12700" cap="flat" cmpd="sng" algn="ctr">
                      <a:solidFill>
                        <a:srgbClr val="5E988C"/>
                      </a:solidFill>
                      <a:prstDash val="solid"/>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48310">
                <a:tc vMerge="1">
                  <a:tcPr>
                    <a:lnL w="12700">
                      <a:solidFill>
                        <a:schemeClr val="tx1"/>
                      </a:solidFill>
                      <a:prstDash val="sysDot"/>
                    </a:lnL>
                    <a:lnR w="12700" cap="flat" cmpd="sng" algn="ctr">
                      <a:solidFill>
                        <a:schemeClr val="tx1"/>
                      </a:solidFill>
                      <a:prstDash val="sysDot"/>
                      <a:round/>
                      <a:headEnd type="none" w="med" len="med"/>
                      <a:tailEnd type="none" w="med" len="med"/>
                    </a:lnR>
                    <a:lnT w="12700">
                      <a:solidFill>
                        <a:schemeClr val="tx1"/>
                      </a:solidFill>
                      <a:prstDash val="sysDot"/>
                    </a:lnT>
                    <a:lnB w="12700">
                      <a:solidFill>
                        <a:schemeClr val="tx1"/>
                      </a:solidFill>
                      <a:prstDash val="sysDot"/>
                    </a:lnB>
                    <a:solidFill>
                      <a:schemeClr val="bg1">
                        <a:lumMod val="95000"/>
                      </a:schemeClr>
                    </a:solidFill>
                  </a:tcPr>
                </a:tc>
                <a:tc vMerge="1">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rgbClr val="5E988C"/>
                      </a:solidFill>
                      <a:prstDash val="solid"/>
                      <a:round/>
                      <a:headEnd type="none" w="med" len="med"/>
                      <a:tailEnd type="none" w="med" len="med"/>
                    </a:lnR>
                    <a:lnT w="12700">
                      <a:solidFill>
                        <a:srgbClr val="5E988C"/>
                      </a:solidFill>
                      <a:prstDash val="solid"/>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0530">
                <a:tc rowSpan="3">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2</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开文创店</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8260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4831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3754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3</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开烟花爆竹（零售）店</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区应急管理局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2263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烟花爆竹经营（零售）许可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区应急管理局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66090">
                <a:tc rowSpan="3">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4</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小餐饮店变更地址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食品经营许可（销售、餐饮）注销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2291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1402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17" name="图片 16" descr="眼镜店"/>
          <p:cNvPicPr>
            <a:picLocks noChangeAspect="1"/>
          </p:cNvPicPr>
          <p:nvPr/>
        </p:nvPicPr>
        <p:blipFill>
          <a:blip r:embed="rId3"/>
          <a:srcRect l="6639" t="4991" r="6777" b="6793"/>
          <a:stretch>
            <a:fillRect/>
          </a:stretch>
        </p:blipFill>
        <p:spPr>
          <a:xfrm>
            <a:off x="9876155" y="1403985"/>
            <a:ext cx="1283335" cy="1289685"/>
          </a:xfrm>
          <a:prstGeom prst="rect">
            <a:avLst/>
          </a:prstGeom>
        </p:spPr>
      </p:pic>
      <p:pic>
        <p:nvPicPr>
          <p:cNvPr id="18" name="图片 17" descr="开文创店"/>
          <p:cNvPicPr>
            <a:picLocks noChangeAspect="1"/>
          </p:cNvPicPr>
          <p:nvPr/>
        </p:nvPicPr>
        <p:blipFill>
          <a:blip r:embed="rId4"/>
          <a:srcRect l="5993" t="6879" r="7887" b="7849"/>
          <a:stretch>
            <a:fillRect/>
          </a:stretch>
        </p:blipFill>
        <p:spPr>
          <a:xfrm>
            <a:off x="9876155" y="2799080"/>
            <a:ext cx="1283970" cy="1250950"/>
          </a:xfrm>
          <a:prstGeom prst="rect">
            <a:avLst/>
          </a:prstGeom>
        </p:spPr>
      </p:pic>
      <p:pic>
        <p:nvPicPr>
          <p:cNvPr id="19" name="图片 18" descr="烟花爆竹"/>
          <p:cNvPicPr>
            <a:picLocks noChangeAspect="1"/>
          </p:cNvPicPr>
          <p:nvPr/>
        </p:nvPicPr>
        <p:blipFill>
          <a:blip r:embed="rId5"/>
          <a:srcRect l="6492" t="8158" r="8011" b="7654"/>
          <a:stretch>
            <a:fillRect/>
          </a:stretch>
        </p:blipFill>
        <p:spPr>
          <a:xfrm>
            <a:off x="9966325" y="4224655"/>
            <a:ext cx="1224915" cy="1170305"/>
          </a:xfrm>
          <a:prstGeom prst="rect">
            <a:avLst/>
          </a:prstGeom>
        </p:spPr>
      </p:pic>
      <p:pic>
        <p:nvPicPr>
          <p:cNvPr id="20" name="图片 19" descr="小餐饮店变更地址"/>
          <p:cNvPicPr>
            <a:picLocks noChangeAspect="1"/>
          </p:cNvPicPr>
          <p:nvPr/>
        </p:nvPicPr>
        <p:blipFill>
          <a:blip r:embed="rId6"/>
          <a:srcRect l="7103" t="7334" r="8672" b="7014"/>
          <a:stretch>
            <a:fillRect/>
          </a:stretch>
        </p:blipFill>
        <p:spPr>
          <a:xfrm>
            <a:off x="9921240" y="5499100"/>
            <a:ext cx="1249680" cy="1256665"/>
          </a:xfrm>
          <a:prstGeom prst="rect">
            <a:avLst/>
          </a:prstGeom>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86460" y="863600"/>
          <a:ext cx="10566400" cy="6985000"/>
        </p:xfrm>
        <a:graphic>
          <a:graphicData uri="http://schemas.openxmlformats.org/drawingml/2006/table">
            <a:tbl>
              <a:tblPr firstRow="1" bandRow="1">
                <a:effectLst/>
                <a:tableStyleId>{5C22544A-7EE6-4342-B048-85BDC9FD1C3A}</a:tableStyleId>
              </a:tblPr>
              <a:tblGrid>
                <a:gridCol w="521335"/>
                <a:gridCol w="1710690"/>
                <a:gridCol w="3372485"/>
                <a:gridCol w="1282065"/>
                <a:gridCol w="1852295"/>
                <a:gridCol w="1827530"/>
              </a:tblGrid>
              <a:tr h="46164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788035">
                <a:tc rowSpan="2">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5</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小餐饮店变更名称、法定代表人</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zh-CN" altLang="en-US" sz="1200" b="1" i="0" dirty="0">
                          <a:solidFill>
                            <a:srgbClr val="000000"/>
                          </a:solidFill>
                          <a:effectLst/>
                          <a:latin typeface="微软雅黑" panose="020B0503020204020204" charset="-122"/>
                          <a:ea typeface="微软雅黑" panose="020B0503020204020204" charset="-122"/>
                        </a:rPr>
                        <a:t>食品经营许可（销售、餐饮）变更</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59118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zh-CN" altLang="en-US" sz="1200" b="1" i="0" dirty="0">
                          <a:solidFill>
                            <a:srgbClr val="000000"/>
                          </a:solidFill>
                          <a:effectLst/>
                          <a:latin typeface="微软雅黑" panose="020B0503020204020204" charset="-122"/>
                          <a:ea typeface="微软雅黑" panose="020B0503020204020204" charset="-122"/>
                        </a:rPr>
                        <a:t>公众聚集场所投入使用、营业前消防安全检查</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zh-CN" altLang="en-US" sz="1200" b="1" i="0" dirty="0">
                          <a:solidFill>
                            <a:srgbClr val="000000"/>
                          </a:solidFill>
                          <a:effectLst/>
                          <a:latin typeface="微软雅黑" panose="020B0503020204020204" charset="-122"/>
                          <a:ea typeface="微软雅黑" panose="020B0503020204020204" charset="-122"/>
                        </a:rPr>
                        <a:t>区消防救援大队</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52120">
                <a:tc rowSpan="3">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6</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母婴用品店变更名称、法定代表人</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zh-CN" altLang="en-US" sz="1200" b="1" i="0" dirty="0">
                          <a:solidFill>
                            <a:srgbClr val="000000"/>
                          </a:solidFill>
                          <a:effectLst/>
                          <a:latin typeface="微软雅黑" panose="020B0503020204020204" charset="-122"/>
                          <a:ea typeface="微软雅黑" panose="020B0503020204020204" charset="-122"/>
                        </a:rPr>
                        <a:t>食品经营许可（销售、餐饮）变更</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6037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tc>
                <a:tc>
                  <a:txBody>
                    <a:bodyPr/>
                    <a:lstStyle/>
                    <a:p>
                      <a:pPr algn="l" fontAlgn="ctr"/>
                      <a:r>
                        <a:rPr lang="zh-CN" altLang="en-US" sz="1200" b="1" i="0" dirty="0">
                          <a:solidFill>
                            <a:srgbClr val="000000"/>
                          </a:solidFill>
                          <a:effectLst/>
                          <a:latin typeface="微软雅黑" panose="020B0503020204020204" charset="-122"/>
                          <a:ea typeface="微软雅黑" panose="020B0503020204020204" charset="-122"/>
                        </a:rPr>
                        <a:t>《医疗器械经营备案凭证》变更申请</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7815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tc>
                <a:tc>
                  <a:txBody>
                    <a:bodyPr/>
                    <a:lstStyle/>
                    <a:p>
                      <a:pPr algn="l" fontAlgn="ctr"/>
                      <a:r>
                        <a:rPr lang="zh-CN" altLang="en-US" sz="1200" b="1" i="0" dirty="0">
                          <a:solidFill>
                            <a:srgbClr val="000000"/>
                          </a:solidFill>
                          <a:effectLst/>
                          <a:latin typeface="微软雅黑" panose="020B0503020204020204" charset="-122"/>
                          <a:ea typeface="微软雅黑" panose="020B0503020204020204" charset="-122"/>
                        </a:rPr>
                        <a:t>公众聚集场所投入使用、营业前消防安全检查</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区消防救援大队</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9250">
                <a:tc rowSpan="4">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7</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母婴用品店变更地址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zh-CN" altLang="en-US" sz="1200" b="1" i="0" dirty="0">
                          <a:solidFill>
                            <a:srgbClr val="000000"/>
                          </a:solidFill>
                          <a:effectLst/>
                          <a:latin typeface="微软雅黑" panose="020B0503020204020204" charset="-122"/>
                          <a:ea typeface="微软雅黑" panose="020B0503020204020204" charset="-122"/>
                        </a:rPr>
                        <a:t>食品经营许可（销售、餐饮）注销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925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200" b="1" i="0" dirty="0">
                          <a:solidFill>
                            <a:srgbClr val="000000"/>
                          </a:solidFill>
                          <a:effectLst/>
                          <a:latin typeface="微软雅黑" panose="020B0503020204020204" charset="-122"/>
                          <a:ea typeface="微软雅黑" panose="020B0503020204020204" charset="-122"/>
                        </a:rPr>
                        <a:t>食品经营许可（销售、餐饮）新办</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925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200" b="1" i="0" dirty="0">
                          <a:solidFill>
                            <a:srgbClr val="000000"/>
                          </a:solidFill>
                          <a:effectLst/>
                          <a:latin typeface="微软雅黑" panose="020B0503020204020204" charset="-122"/>
                          <a:ea typeface="微软雅黑" panose="020B0503020204020204" charset="-122"/>
                        </a:rPr>
                        <a:t>《医疗器械经营备案凭证》变更申请</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925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200" b="1" i="0" dirty="0">
                          <a:solidFill>
                            <a:srgbClr val="000000"/>
                          </a:solidFill>
                          <a:effectLst/>
                          <a:latin typeface="微软雅黑" panose="020B0503020204020204" charset="-122"/>
                          <a:ea typeface="微软雅黑" panose="020B0503020204020204" charset="-122"/>
                        </a:rPr>
                        <a:t>公众聚集场所投入使用、营业前消防安全检查</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区消防救援大队</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8453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母婴用品店注销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zh-CN" altLang="en-US" sz="1200" b="1" i="0" dirty="0">
                          <a:solidFill>
                            <a:srgbClr val="000000"/>
                          </a:solidFill>
                          <a:effectLst/>
                          <a:latin typeface="微软雅黑" panose="020B0503020204020204" charset="-122"/>
                          <a:ea typeface="微软雅黑" panose="020B0503020204020204" charset="-122"/>
                        </a:rPr>
                        <a:t>食品经营许可（销售、餐饮）注销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2420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200" b="1" i="0" dirty="0">
                          <a:solidFill>
                            <a:srgbClr val="000000"/>
                          </a:solidFill>
                          <a:effectLst/>
                          <a:latin typeface="微软雅黑" panose="020B0503020204020204" charset="-122"/>
                          <a:ea typeface="微软雅黑" panose="020B0503020204020204" charset="-122"/>
                        </a:rPr>
                        <a:t>《医疗器械经营备案凭证》标注申请</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dirty="0">
                          <a:solidFill>
                            <a:srgbClr val="000000"/>
                          </a:solidFill>
                          <a:effectLst/>
                          <a:latin typeface="微软雅黑" panose="020B0503020204020204" charset="-122"/>
                          <a:ea typeface="微软雅黑" panose="020B0503020204020204" charset="-122"/>
                        </a:rPr>
                        <a:t>区市场监管局</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21" name="图片 20" descr="小餐饮店变更名称等"/>
          <p:cNvPicPr>
            <a:picLocks noChangeAspect="1"/>
          </p:cNvPicPr>
          <p:nvPr/>
        </p:nvPicPr>
        <p:blipFill>
          <a:blip r:embed="rId3"/>
          <a:srcRect l="7320" t="6750" r="8103" b="8490"/>
          <a:stretch>
            <a:fillRect/>
          </a:stretch>
        </p:blipFill>
        <p:spPr>
          <a:xfrm>
            <a:off x="9920923" y="1448753"/>
            <a:ext cx="1166495" cy="1208405"/>
          </a:xfrm>
          <a:prstGeom prst="rect">
            <a:avLst/>
          </a:prstGeom>
        </p:spPr>
      </p:pic>
      <p:pic>
        <p:nvPicPr>
          <p:cNvPr id="22" name="图片 21" descr="母婴用品店变更名称"/>
          <p:cNvPicPr>
            <a:picLocks noChangeAspect="1"/>
          </p:cNvPicPr>
          <p:nvPr/>
        </p:nvPicPr>
        <p:blipFill>
          <a:blip r:embed="rId4"/>
          <a:srcRect l="7324" t="4977" r="8107" b="8525"/>
          <a:stretch>
            <a:fillRect/>
          </a:stretch>
        </p:blipFill>
        <p:spPr>
          <a:xfrm>
            <a:off x="9921240" y="2753995"/>
            <a:ext cx="1211580" cy="1269365"/>
          </a:xfrm>
          <a:prstGeom prst="rect">
            <a:avLst/>
          </a:prstGeom>
        </p:spPr>
      </p:pic>
      <p:pic>
        <p:nvPicPr>
          <p:cNvPr id="23" name="图片 22" descr="母婴用品店变更地址"/>
          <p:cNvPicPr>
            <a:picLocks noChangeAspect="1"/>
          </p:cNvPicPr>
          <p:nvPr/>
        </p:nvPicPr>
        <p:blipFill>
          <a:blip r:embed="rId5"/>
          <a:srcRect l="8333" t="6981" r="7597" b="7675"/>
          <a:stretch>
            <a:fillRect/>
          </a:stretch>
        </p:blipFill>
        <p:spPr>
          <a:xfrm>
            <a:off x="9966325" y="4239260"/>
            <a:ext cx="1204595" cy="1288415"/>
          </a:xfrm>
          <a:prstGeom prst="rect">
            <a:avLst/>
          </a:prstGeom>
        </p:spPr>
      </p:pic>
      <p:pic>
        <p:nvPicPr>
          <p:cNvPr id="24" name="图片 23" descr="母婴用品店注销"/>
          <p:cNvPicPr>
            <a:picLocks noChangeAspect="1"/>
          </p:cNvPicPr>
          <p:nvPr/>
        </p:nvPicPr>
        <p:blipFill>
          <a:blip r:embed="rId6"/>
          <a:srcRect l="5525" t="6901" r="8011" b="7270"/>
          <a:stretch>
            <a:fillRect/>
          </a:stretch>
        </p:blipFill>
        <p:spPr>
          <a:xfrm>
            <a:off x="9966008" y="5634038"/>
            <a:ext cx="1191895" cy="1193165"/>
          </a:xfrm>
          <a:prstGeom prst="rect">
            <a:avLst/>
          </a:prstGeom>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53440"/>
          <a:ext cx="10570845" cy="5825490"/>
        </p:xfrm>
        <a:graphic>
          <a:graphicData uri="http://schemas.openxmlformats.org/drawingml/2006/table">
            <a:tbl>
              <a:tblPr firstRow="1" bandRow="1">
                <a:effectLst/>
                <a:tableStyleId>{5C22544A-7EE6-4342-B048-85BDC9FD1C3A}</a:tableStyleId>
              </a:tblPr>
              <a:tblGrid>
                <a:gridCol w="526415"/>
                <a:gridCol w="1553845"/>
                <a:gridCol w="3580130"/>
                <a:gridCol w="1295400"/>
                <a:gridCol w="1871345"/>
                <a:gridCol w="1743710"/>
              </a:tblGrid>
              <a:tr h="43751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437515">
                <a:tc rowSpan="3">
                  <a:txBody>
                    <a:bodyPr/>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9</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开烧烤店</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l" fontAlgn="ctr">
                        <a:lnSpc>
                          <a:spcPct val="150000"/>
                        </a:lnSpc>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6291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食品摊贩备案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37185">
                <a:tc rowSpan="4">
                  <a:txBody>
                    <a:bodyPr/>
                    <a:lstStyle/>
                    <a:p>
                      <a:pPr algn="ctr" fontAlgn="ctr">
                        <a:lnSpc>
                          <a:spcPct val="150000"/>
                        </a:lnSpc>
                      </a:pPr>
                      <a:r>
                        <a:rPr lang="en-US" altLang="zh-CN" sz="1200" b="1" i="0" u="none" strike="noStrike" dirty="0">
                          <a:solidFill>
                            <a:srgbClr val="000000"/>
                          </a:solidFill>
                          <a:effectLst/>
                          <a:latin typeface="微软雅黑" panose="020B0503020204020204" charset="-122"/>
                          <a:ea typeface="微软雅黑" panose="020B0503020204020204" charset="-122"/>
                        </a:rPr>
                        <a:t>10</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lnSpc>
                          <a:spcPct val="150000"/>
                        </a:lnSpc>
                      </a:pPr>
                      <a:r>
                        <a:rPr lang="zh-CN" altLang="en-US" sz="1200" b="1" i="0" u="none" strike="noStrike" dirty="0">
                          <a:solidFill>
                            <a:srgbClr val="000000"/>
                          </a:solidFill>
                          <a:effectLst/>
                          <a:latin typeface="微软雅黑" panose="020B0503020204020204" charset="-122"/>
                          <a:ea typeface="微软雅黑" panose="020B0503020204020204" charset="-122"/>
                        </a:rPr>
                        <a:t>开冷冻品店</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l" fontAlgn="ctr">
                        <a:lnSpc>
                          <a:spcPct val="150000"/>
                        </a:lnSpc>
                      </a:pP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3782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3718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3782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12420">
                <a:tc rowSpan="4">
                  <a:txBody>
                    <a:bodyPr/>
                    <a:lstStyle/>
                    <a:p>
                      <a:pPr algn="ctr" fontAlgn="ctr">
                        <a:lnSpc>
                          <a:spcPct val="150000"/>
                        </a:lnSpc>
                      </a:pPr>
                      <a:r>
                        <a:rPr lang="en-US" altLang="zh-CN" sz="1200" b="1" i="0" u="none" strike="noStrike" dirty="0">
                          <a:solidFill>
                            <a:srgbClr val="000000"/>
                          </a:solidFill>
                          <a:effectLst/>
                          <a:latin typeface="微软雅黑" panose="020B0503020204020204" charset="-122"/>
                          <a:ea typeface="微软雅黑" panose="020B0503020204020204" charset="-122"/>
                        </a:rPr>
                        <a:t>11</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lnSpc>
                          <a:spcPct val="150000"/>
                        </a:lnSpc>
                      </a:pPr>
                      <a:r>
                        <a:rPr lang="zh-CN" altLang="en-US" sz="1200" b="1" i="0" u="none" strike="noStrike" dirty="0">
                          <a:solidFill>
                            <a:srgbClr val="000000"/>
                          </a:solidFill>
                          <a:effectLst/>
                          <a:latin typeface="微软雅黑" panose="020B0503020204020204" charset="-122"/>
                          <a:ea typeface="微软雅黑" panose="020B0503020204020204" charset="-122"/>
                        </a:rPr>
                        <a:t>开土特产店</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l" fontAlgn="ctr">
                        <a:lnSpc>
                          <a:spcPct val="150000"/>
                        </a:lnSpc>
                      </a:pP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28702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6258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03860">
                <a:tc rowSpan="3">
                  <a:txBody>
                    <a:bodyPr/>
                    <a:lstStyle/>
                    <a:p>
                      <a:pPr algn="ctr" fontAlgn="ctr">
                        <a:lnSpc>
                          <a:spcPct val="150000"/>
                        </a:lnSpc>
                      </a:pPr>
                      <a:r>
                        <a:rPr lang="en-US" altLang="zh-CN" sz="1200" b="1" i="0" u="none" strike="noStrike" dirty="0">
                          <a:solidFill>
                            <a:srgbClr val="000000"/>
                          </a:solidFill>
                          <a:effectLst/>
                          <a:latin typeface="微软雅黑" panose="020B0503020204020204" charset="-122"/>
                          <a:ea typeface="微软雅黑" panose="020B0503020204020204" charset="-122"/>
                        </a:rPr>
                        <a:t>12</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lnSpc>
                          <a:spcPct val="150000"/>
                        </a:lnSpc>
                      </a:pPr>
                      <a:r>
                        <a:rPr lang="zh-CN" altLang="en-US" sz="1200" b="1" i="0" u="none" strike="noStrike" dirty="0">
                          <a:solidFill>
                            <a:srgbClr val="000000"/>
                          </a:solidFill>
                          <a:effectLst/>
                          <a:latin typeface="微软雅黑" panose="020B0503020204020204" charset="-122"/>
                          <a:ea typeface="微软雅黑" panose="020B0503020204020204" charset="-122"/>
                        </a:rPr>
                        <a:t>开奶茶店</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l" fontAlgn="ctr">
                        <a:lnSpc>
                          <a:spcPct val="150000"/>
                        </a:lnSpc>
                      </a:pP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4577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5339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25" name="图片 24" descr="开烧烤店"/>
          <p:cNvPicPr>
            <a:picLocks noChangeAspect="1"/>
          </p:cNvPicPr>
          <p:nvPr/>
        </p:nvPicPr>
        <p:blipFill>
          <a:blip r:embed="rId3"/>
          <a:srcRect l="6887" t="6975" r="9275" b="8222"/>
          <a:stretch>
            <a:fillRect/>
          </a:stretch>
        </p:blipFill>
        <p:spPr>
          <a:xfrm>
            <a:off x="9876155" y="1358900"/>
            <a:ext cx="1109345" cy="1157605"/>
          </a:xfrm>
          <a:prstGeom prst="rect">
            <a:avLst/>
          </a:prstGeom>
        </p:spPr>
      </p:pic>
      <p:pic>
        <p:nvPicPr>
          <p:cNvPr id="26" name="图片 25" descr="开冷冻品店"/>
          <p:cNvPicPr>
            <a:picLocks noChangeAspect="1"/>
          </p:cNvPicPr>
          <p:nvPr/>
        </p:nvPicPr>
        <p:blipFill>
          <a:blip r:embed="rId4"/>
          <a:srcRect l="6731" t="5586" r="7653" b="8683"/>
          <a:stretch>
            <a:fillRect/>
          </a:stretch>
        </p:blipFill>
        <p:spPr>
          <a:xfrm>
            <a:off x="9921240" y="2663825"/>
            <a:ext cx="1158875" cy="1139190"/>
          </a:xfrm>
          <a:prstGeom prst="rect">
            <a:avLst/>
          </a:prstGeom>
        </p:spPr>
      </p:pic>
      <p:pic>
        <p:nvPicPr>
          <p:cNvPr id="27" name="图片 26" descr="开土特产店"/>
          <p:cNvPicPr>
            <a:picLocks noChangeAspect="1"/>
          </p:cNvPicPr>
          <p:nvPr/>
        </p:nvPicPr>
        <p:blipFill>
          <a:blip r:embed="rId5"/>
          <a:srcRect l="7919" t="7044" r="7044" b="6952"/>
          <a:stretch>
            <a:fillRect/>
          </a:stretch>
        </p:blipFill>
        <p:spPr>
          <a:xfrm>
            <a:off x="9966325" y="4058920"/>
            <a:ext cx="1244600" cy="1235710"/>
          </a:xfrm>
          <a:prstGeom prst="rect">
            <a:avLst/>
          </a:prstGeom>
        </p:spPr>
      </p:pic>
      <p:pic>
        <p:nvPicPr>
          <p:cNvPr id="28" name="图片 27" descr="开奶茶店"/>
          <p:cNvPicPr>
            <a:picLocks noChangeAspect="1"/>
          </p:cNvPicPr>
          <p:nvPr/>
        </p:nvPicPr>
        <p:blipFill>
          <a:blip r:embed="rId6"/>
          <a:srcRect l="5896" t="7622" r="7877" b="6979"/>
          <a:stretch>
            <a:fillRect/>
          </a:stretch>
        </p:blipFill>
        <p:spPr>
          <a:xfrm>
            <a:off x="9966325" y="5454015"/>
            <a:ext cx="1188720" cy="1186180"/>
          </a:xfrm>
          <a:prstGeom prst="rect">
            <a:avLst/>
          </a:prstGeom>
        </p:spPr>
      </p:pic>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79475"/>
          <a:ext cx="10586085" cy="5796280"/>
        </p:xfrm>
        <a:graphic>
          <a:graphicData uri="http://schemas.openxmlformats.org/drawingml/2006/table">
            <a:tbl>
              <a:tblPr firstRow="1" bandRow="1">
                <a:effectLst/>
                <a:tableStyleId>{5C22544A-7EE6-4342-B048-85BDC9FD1C3A}</a:tableStyleId>
              </a:tblPr>
              <a:tblGrid>
                <a:gridCol w="525780"/>
                <a:gridCol w="1725930"/>
                <a:gridCol w="3402330"/>
                <a:gridCol w="1292860"/>
                <a:gridCol w="1868805"/>
                <a:gridCol w="1770380"/>
              </a:tblGrid>
              <a:tr h="44323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476250">
                <a:tc rowSpan="3">
                  <a:txBody>
                    <a:bodyPr/>
                    <a:p>
                      <a:pPr algn="ctr" fontAlgn="ctr">
                        <a:lnSpc>
                          <a:spcPct val="150000"/>
                        </a:lnSpc>
                      </a:pPr>
                      <a:r>
                        <a:rPr lang="en-US" altLang="zh-CN" sz="1200" b="1" i="0" u="none" strike="noStrike" dirty="0">
                          <a:solidFill>
                            <a:srgbClr val="000000"/>
                          </a:solidFill>
                          <a:effectLst/>
                          <a:latin typeface="微软雅黑" panose="020B0503020204020204" charset="-122"/>
                          <a:ea typeface="微软雅黑" panose="020B0503020204020204" charset="-122"/>
                        </a:rPr>
                        <a:t>13</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lnSpc>
                          <a:spcPct val="150000"/>
                        </a:lnSpc>
                      </a:pPr>
                      <a:r>
                        <a:rPr lang="zh-CN" altLang="en-US" sz="1200" b="1" i="0" u="none" strike="noStrike" dirty="0">
                          <a:solidFill>
                            <a:srgbClr val="000000"/>
                          </a:solidFill>
                          <a:effectLst/>
                          <a:latin typeface="微软雅黑" panose="020B0503020204020204" charset="-122"/>
                          <a:ea typeface="微软雅黑" panose="020B0503020204020204" charset="-122"/>
                        </a:rPr>
                        <a:t>开农药经营店</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农药经营许可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6037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农作物种子生产经营备案（经营代销种子/经营不分装种子）</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2611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14</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开兽药经营店</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8580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兽药经营许可核发（新办）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1630">
                <a:tc rowSpan="4">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15</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开宠物诊所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226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执业兽医备案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099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动物诊疗许可证核发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226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兽药经营许可证核发（新办）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50215">
                <a:tc rowSpan="3">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16</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开印章刻制店</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2608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2481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公章刻制业特种行业许可证核发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29" name="图片 28" descr="开农药经营店"/>
          <p:cNvPicPr>
            <a:picLocks noChangeAspect="1"/>
          </p:cNvPicPr>
          <p:nvPr/>
        </p:nvPicPr>
        <p:blipFill>
          <a:blip r:embed="rId3"/>
          <a:srcRect l="6495" t="6813" r="8383" b="7042"/>
          <a:stretch>
            <a:fillRect/>
          </a:stretch>
        </p:blipFill>
        <p:spPr>
          <a:xfrm>
            <a:off x="9966325" y="1403985"/>
            <a:ext cx="1173480" cy="1196340"/>
          </a:xfrm>
          <a:prstGeom prst="rect">
            <a:avLst/>
          </a:prstGeom>
        </p:spPr>
      </p:pic>
      <p:pic>
        <p:nvPicPr>
          <p:cNvPr id="30" name="图片 29" descr="开兽药经营店"/>
          <p:cNvPicPr>
            <a:picLocks noChangeAspect="1"/>
          </p:cNvPicPr>
          <p:nvPr/>
        </p:nvPicPr>
        <p:blipFill>
          <a:blip r:embed="rId4"/>
          <a:srcRect l="6091" t="6253" r="8076" b="8230"/>
          <a:stretch>
            <a:fillRect/>
          </a:stretch>
        </p:blipFill>
        <p:spPr>
          <a:xfrm>
            <a:off x="9966325" y="2708910"/>
            <a:ext cx="1181100" cy="1181100"/>
          </a:xfrm>
          <a:prstGeom prst="rect">
            <a:avLst/>
          </a:prstGeom>
        </p:spPr>
      </p:pic>
      <p:pic>
        <p:nvPicPr>
          <p:cNvPr id="31" name="图片 30" descr="开宠物诊所"/>
          <p:cNvPicPr>
            <a:picLocks noChangeAspect="1"/>
          </p:cNvPicPr>
          <p:nvPr/>
        </p:nvPicPr>
        <p:blipFill>
          <a:blip r:embed="rId5"/>
          <a:srcRect l="6909" t="7724" r="7969" b="7310"/>
          <a:stretch>
            <a:fillRect/>
          </a:stretch>
        </p:blipFill>
        <p:spPr>
          <a:xfrm>
            <a:off x="10011410" y="4104005"/>
            <a:ext cx="1173480" cy="1210310"/>
          </a:xfrm>
          <a:prstGeom prst="rect">
            <a:avLst/>
          </a:prstGeom>
        </p:spPr>
      </p:pic>
      <p:pic>
        <p:nvPicPr>
          <p:cNvPr id="32" name="图片 31" descr="开印章刻制店"/>
          <p:cNvPicPr>
            <a:picLocks noChangeAspect="1"/>
          </p:cNvPicPr>
          <p:nvPr/>
        </p:nvPicPr>
        <p:blipFill>
          <a:blip r:embed="rId6"/>
          <a:srcRect l="6230" t="7985" r="7383" b="7756"/>
          <a:stretch>
            <a:fillRect/>
          </a:stretch>
        </p:blipFill>
        <p:spPr>
          <a:xfrm>
            <a:off x="10056495" y="5468620"/>
            <a:ext cx="1188720" cy="1168400"/>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rPr>
              <a:t>云南省“高效办成一件事”2024年度</a:t>
            </a:r>
            <a:r>
              <a:rPr lang="zh-CN" sz="2400" b="1" dirty="0">
                <a:latin typeface="方正小标宋_GBK" panose="02000000000000000000" charset="-122"/>
                <a:ea typeface="方正小标宋_GBK" panose="02000000000000000000" charset="-122"/>
                <a:cs typeface="方正小标宋_GBK" panose="02000000000000000000" charset="-122"/>
              </a:rPr>
              <a:t>第一批</a:t>
            </a:r>
            <a:r>
              <a:rPr sz="2400" b="1" dirty="0">
                <a:latin typeface="方正小标宋_GBK" panose="02000000000000000000" charset="-122"/>
                <a:ea typeface="方正小标宋_GBK" panose="02000000000000000000" charset="-122"/>
                <a:cs typeface="方正小标宋_GBK" panose="02000000000000000000" charset="-122"/>
              </a:rPr>
              <a:t>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nvGraphicFramePr>
        <p:xfrm>
          <a:off x="875665" y="953770"/>
          <a:ext cx="10587355" cy="5466715"/>
        </p:xfrm>
        <a:graphic>
          <a:graphicData uri="http://schemas.openxmlformats.org/drawingml/2006/table">
            <a:tbl>
              <a:tblPr firstRow="1" bandRow="1">
                <a:effectLst/>
                <a:tableStyleId>{5C22544A-7EE6-4342-B048-85BDC9FD1C3A}</a:tableStyleId>
              </a:tblPr>
              <a:tblGrid>
                <a:gridCol w="676064"/>
                <a:gridCol w="676064"/>
                <a:gridCol w="1145387"/>
                <a:gridCol w="1256734"/>
                <a:gridCol w="2643328"/>
                <a:gridCol w="1939079"/>
                <a:gridCol w="2250440"/>
              </a:tblGrid>
              <a:tr h="466725">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rgbClr val="5E988C"/>
                      </a:solidFill>
                      <a:prstDash val="solid"/>
                    </a:lnB>
                    <a:solidFill>
                      <a:srgbClr val="5E988C"/>
                    </a:solidFill>
                  </a:tcPr>
                </a:tc>
              </a:tr>
              <a:tr h="360045">
                <a:tc rowSpan="7">
                  <a:txBody>
                    <a:bodyPr/>
                    <a:p>
                      <a:pPr algn="ctr">
                        <a:lnSpc>
                          <a:spcPct val="90000"/>
                        </a:lnSpc>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出生</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7">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1</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7">
                  <a:txBody>
                    <a:bodyPr/>
                    <a:lstStyle/>
                    <a:p>
                      <a:pPr algn="ctr">
                        <a:lnSpc>
                          <a:spcPct val="90000"/>
                        </a:lnSpc>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新生儿出生</a:t>
                      </a: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7">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《出生医学证明》办理(首签)</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rgbClr val="5E988C"/>
                      </a:solidFill>
                      <a:prstDash val="solid"/>
                    </a:lnR>
                    <a:lnT w="12700">
                      <a:solidFill>
                        <a:srgbClr val="5E988C"/>
                      </a:solidFill>
                      <a:prstDash val="solid"/>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c rowSpan="7">
                  <a:txBody>
                    <a:bodyPr/>
                    <a:lstStyle/>
                    <a:p>
                      <a:pPr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chemeClr val="bg1">
                        <a:lumMod val="95000"/>
                      </a:schemeClr>
                    </a:solidFill>
                  </a:tcPr>
                </a:tc>
              </a:tr>
              <a:tr h="360000">
                <a:tc vMerge="1">
                  <a:tcPr>
                    <a:lnR w="12700">
                      <a:solidFill>
                        <a:schemeClr val="tx1"/>
                      </a:solidFill>
                      <a:prstDash val="sysDot"/>
                    </a:lnR>
                    <a:lnB w="12700">
                      <a:solidFill>
                        <a:schemeClr val="tx1"/>
                      </a:solidFill>
                      <a:prstDash val="sysDot"/>
                    </a:lnB>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预防接种证办理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0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本市户口登记(申报出生登记)1岁以下婚内本市生育</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0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4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生育医疗费用报销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45">
                <a:tc vMerge="1">
                  <a:tcPr>
                    <a:lnR w="12700">
                      <a:solidFill>
                        <a:schemeClr val="tx1"/>
                      </a:solidFill>
                      <a:prstDash val="sysDot"/>
                    </a:lnR>
                    <a:lnB w="12700">
                      <a:solidFill>
                        <a:schemeClr val="tx1"/>
                      </a:solidFill>
                      <a:prstDash val="sysDot"/>
                    </a:lnB>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办理居民医保登记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0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科学育儿指导服务登记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36880">
                <a:tc rowSpan="5">
                  <a:txBody>
                    <a:bodyPr/>
                    <a:p>
                      <a:pPr algn="ctr">
                        <a:lnSpc>
                          <a:spcPct val="90000"/>
                        </a:lnSpc>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入学</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2</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教育入学</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5">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区教育体育局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新生入学信息采集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区教育体育局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7498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户籍类证明</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529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居住证</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9403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不动产权证书</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05790">
                <a:tc vMerge="1">
                  <a:tcPr>
                    <a:lnR w="12700">
                      <a:solidFill>
                        <a:schemeClr val="tx1"/>
                      </a:solidFill>
                      <a:prstDash val="sysDot"/>
                    </a:lnR>
                    <a:lnB w="12700">
                      <a:solidFill>
                        <a:schemeClr val="tx1"/>
                      </a:solidFill>
                      <a:prstDash val="sysDot"/>
                    </a:lnB>
                  </a:tcPr>
                </a:tc>
                <a:tc vMerge="1">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社会保险参保缴费记录查询</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1" name="图片 10" descr="新生儿"/>
          <p:cNvPicPr>
            <a:picLocks noChangeAspect="1"/>
          </p:cNvPicPr>
          <p:nvPr/>
        </p:nvPicPr>
        <p:blipFill>
          <a:blip r:embed="rId2"/>
          <a:stretch>
            <a:fillRect/>
          </a:stretch>
        </p:blipFill>
        <p:spPr>
          <a:xfrm>
            <a:off x="9370695" y="1764030"/>
            <a:ext cx="1787525" cy="1762760"/>
          </a:xfrm>
          <a:prstGeom prst="rect">
            <a:avLst/>
          </a:prstGeom>
        </p:spPr>
      </p:pic>
      <p:pic>
        <p:nvPicPr>
          <p:cNvPr id="12" name="图片 4" descr="教育入学"/>
          <p:cNvPicPr>
            <a:picLocks noChangeAspect="1"/>
          </p:cNvPicPr>
          <p:nvPr/>
        </p:nvPicPr>
        <p:blipFill>
          <a:blip r:embed="rId3"/>
          <a:stretch>
            <a:fillRect/>
          </a:stretch>
        </p:blipFill>
        <p:spPr>
          <a:xfrm>
            <a:off x="9370695" y="4239260"/>
            <a:ext cx="1870075" cy="1870075"/>
          </a:xfrm>
          <a:prstGeom prst="rect">
            <a:avLst/>
          </a:prstGeom>
        </p:spPr>
      </p:pic>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76935"/>
          <a:ext cx="10587355" cy="5657215"/>
        </p:xfrm>
        <a:graphic>
          <a:graphicData uri="http://schemas.openxmlformats.org/drawingml/2006/table">
            <a:tbl>
              <a:tblPr firstRow="1" bandRow="1">
                <a:effectLst/>
                <a:tableStyleId>{5C22544A-7EE6-4342-B048-85BDC9FD1C3A}</a:tableStyleId>
              </a:tblPr>
              <a:tblGrid>
                <a:gridCol w="533400"/>
                <a:gridCol w="1372870"/>
                <a:gridCol w="3827780"/>
                <a:gridCol w="1311910"/>
                <a:gridCol w="1783715"/>
                <a:gridCol w="1757680"/>
              </a:tblGrid>
              <a:tr h="41465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272415">
                <a:tc rowSpan="4">
                  <a:txBody>
                    <a:bodyPr/>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17</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开健身房</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区卫生健康委</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公共场所卫生许可（除饭店、咖啡店、酒吧、茶座等）（新办）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区卫生健康委</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0353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2004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4516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18</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开淋浴场所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公共场所卫生许可（除饭馆、咖啡馆、酒吧、茶座等）（新办）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3500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54660">
                <a:tc rowSpan="3">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19</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开足浴店</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公共场所卫生许可（除饭馆、咖啡馆、酒吧、茶座等）（新办）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353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20040">
                <a:tc rowSpan="4">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20</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开KTV</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内资娱乐场所经营活动审批（新办）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区文化和旅游局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区文化和旅游局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2004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公共场所卫生许可（除饭馆、咖啡馆、酒吧、茶座等）（新办）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1940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33" name="图片 32" descr="开健身房"/>
          <p:cNvPicPr>
            <a:picLocks noChangeAspect="1"/>
          </p:cNvPicPr>
          <p:nvPr/>
        </p:nvPicPr>
        <p:blipFill>
          <a:blip r:embed="rId3"/>
          <a:srcRect l="7880" t="7682" r="6959" b="7270"/>
          <a:stretch>
            <a:fillRect/>
          </a:stretch>
        </p:blipFill>
        <p:spPr>
          <a:xfrm>
            <a:off x="10056495" y="1358900"/>
            <a:ext cx="1238250" cy="1120140"/>
          </a:xfrm>
          <a:prstGeom prst="rect">
            <a:avLst/>
          </a:prstGeom>
        </p:spPr>
      </p:pic>
      <p:pic>
        <p:nvPicPr>
          <p:cNvPr id="34" name="图片 33" descr="开淋浴场所"/>
          <p:cNvPicPr>
            <a:picLocks noChangeAspect="1"/>
          </p:cNvPicPr>
          <p:nvPr/>
        </p:nvPicPr>
        <p:blipFill>
          <a:blip r:embed="rId4"/>
          <a:srcRect l="7416" t="8139" r="10226" b="7910"/>
          <a:stretch>
            <a:fillRect/>
          </a:stretch>
        </p:blipFill>
        <p:spPr>
          <a:xfrm>
            <a:off x="10011410" y="2753995"/>
            <a:ext cx="1135380" cy="1066165"/>
          </a:xfrm>
          <a:prstGeom prst="rect">
            <a:avLst/>
          </a:prstGeom>
        </p:spPr>
      </p:pic>
      <p:pic>
        <p:nvPicPr>
          <p:cNvPr id="35" name="图片 34" descr="开足浴店"/>
          <p:cNvPicPr>
            <a:picLocks noChangeAspect="1"/>
          </p:cNvPicPr>
          <p:nvPr/>
        </p:nvPicPr>
        <p:blipFill>
          <a:blip r:embed="rId5"/>
          <a:srcRect l="6218" t="5176" r="7554" b="6871"/>
          <a:stretch>
            <a:fillRect/>
          </a:stretch>
        </p:blipFill>
        <p:spPr>
          <a:xfrm>
            <a:off x="10011410" y="4037965"/>
            <a:ext cx="1188720" cy="1057910"/>
          </a:xfrm>
          <a:prstGeom prst="rect">
            <a:avLst/>
          </a:prstGeom>
        </p:spPr>
      </p:pic>
      <p:pic>
        <p:nvPicPr>
          <p:cNvPr id="36" name="图片 35" descr="开KTV"/>
          <p:cNvPicPr>
            <a:picLocks noChangeAspect="1"/>
          </p:cNvPicPr>
          <p:nvPr/>
        </p:nvPicPr>
        <p:blipFill>
          <a:blip r:embed="rId6"/>
          <a:srcRect l="7969" t="5507" r="7462" b="6379"/>
          <a:stretch>
            <a:fillRect/>
          </a:stretch>
        </p:blipFill>
        <p:spPr>
          <a:xfrm>
            <a:off x="10101580" y="5229225"/>
            <a:ext cx="1165860" cy="1224280"/>
          </a:xfrm>
          <a:prstGeom prst="rect">
            <a:avLst/>
          </a:prstGeom>
        </p:spPr>
      </p:pic>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54710"/>
          <a:ext cx="10538460" cy="5723255"/>
        </p:xfrm>
        <a:graphic>
          <a:graphicData uri="http://schemas.openxmlformats.org/drawingml/2006/table">
            <a:tbl>
              <a:tblPr firstRow="1" bandRow="1">
                <a:effectLst/>
                <a:tableStyleId>{5C22544A-7EE6-4342-B048-85BDC9FD1C3A}</a:tableStyleId>
              </a:tblPr>
              <a:tblGrid>
                <a:gridCol w="523240"/>
                <a:gridCol w="1440815"/>
                <a:gridCol w="3659505"/>
                <a:gridCol w="1286510"/>
                <a:gridCol w="1859280"/>
                <a:gridCol w="1769110"/>
              </a:tblGrid>
              <a:tr h="43053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332740">
                <a:tc rowSpan="4">
                  <a:txBody>
                    <a:bodyPr/>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21</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开农家乐</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3210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0734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公共场所卫生许可（除饭馆、咖啡馆、酒吧、茶座等）（新办）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1165">
                <a:tc rowSpan="3">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22</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开网吧</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内资从事互联网上网服务经营活动审批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区文化和旅游局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区文化和旅游局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180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053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98145">
                <a:tc rowSpan="3">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23</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开社区老年幸福食堂</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2291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个体工商户设立登记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053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食品经营许可（销售、餐饮）新办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53415">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24</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开旅行社</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公司登记（设立登记）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市文化和旅游局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8580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国内旅游业务和入境旅游业务经营许可（新办）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市文化和旅游局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37" name="图片 36" descr="开农家乐"/>
          <p:cNvPicPr>
            <a:picLocks noChangeAspect="1"/>
          </p:cNvPicPr>
          <p:nvPr/>
        </p:nvPicPr>
        <p:blipFill>
          <a:blip r:embed="rId3"/>
          <a:srcRect l="5627" t="6587" r="6919" b="7228"/>
          <a:stretch>
            <a:fillRect/>
          </a:stretch>
        </p:blipFill>
        <p:spPr>
          <a:xfrm>
            <a:off x="9876155" y="1358900"/>
            <a:ext cx="1203960" cy="1196340"/>
          </a:xfrm>
          <a:prstGeom prst="rect">
            <a:avLst/>
          </a:prstGeom>
        </p:spPr>
      </p:pic>
      <p:pic>
        <p:nvPicPr>
          <p:cNvPr id="38" name="图片 37" descr="开网吧"/>
          <p:cNvPicPr>
            <a:picLocks noChangeAspect="1"/>
          </p:cNvPicPr>
          <p:nvPr/>
        </p:nvPicPr>
        <p:blipFill>
          <a:blip r:embed="rId4"/>
          <a:srcRect l="5438" t="6447" r="7742" b="7956"/>
          <a:stretch>
            <a:fillRect/>
          </a:stretch>
        </p:blipFill>
        <p:spPr>
          <a:xfrm>
            <a:off x="9921240" y="2844165"/>
            <a:ext cx="1196340" cy="1002030"/>
          </a:xfrm>
          <a:prstGeom prst="rect">
            <a:avLst/>
          </a:prstGeom>
        </p:spPr>
      </p:pic>
      <p:pic>
        <p:nvPicPr>
          <p:cNvPr id="39" name="图片 38" descr="开社区老年幸福食堂"/>
          <p:cNvPicPr>
            <a:picLocks noChangeAspect="1"/>
          </p:cNvPicPr>
          <p:nvPr/>
        </p:nvPicPr>
        <p:blipFill>
          <a:blip r:embed="rId5"/>
          <a:srcRect l="8249" t="6627" r="10968" b="6995"/>
          <a:stretch>
            <a:fillRect/>
          </a:stretch>
        </p:blipFill>
        <p:spPr>
          <a:xfrm>
            <a:off x="9946640" y="4058920"/>
            <a:ext cx="1028065" cy="1043305"/>
          </a:xfrm>
          <a:prstGeom prst="rect">
            <a:avLst/>
          </a:prstGeom>
        </p:spPr>
      </p:pic>
      <p:pic>
        <p:nvPicPr>
          <p:cNvPr id="5" name="ID_29B27F381196485384098E12A0D430E4" descr="（昆明市）开旅行社“一件事”"/>
          <p:cNvPicPr>
            <a:picLocks noChangeAspect="1"/>
          </p:cNvPicPr>
          <p:nvPr/>
        </p:nvPicPr>
        <p:blipFill>
          <a:blip r:embed="rId6"/>
          <a:stretch>
            <a:fillRect/>
          </a:stretch>
        </p:blipFill>
        <p:spPr>
          <a:xfrm>
            <a:off x="9946640" y="5364480"/>
            <a:ext cx="1195070" cy="1122045"/>
          </a:xfrm>
          <a:prstGeom prst="rect">
            <a:avLst/>
          </a:prstGeom>
        </p:spPr>
      </p:pic>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73760"/>
          <a:ext cx="10567035" cy="8002905"/>
        </p:xfrm>
        <a:graphic>
          <a:graphicData uri="http://schemas.openxmlformats.org/drawingml/2006/table">
            <a:tbl>
              <a:tblPr firstRow="1" bandRow="1">
                <a:effectLst/>
                <a:tableStyleId>{5C22544A-7EE6-4342-B048-85BDC9FD1C3A}</a:tableStyleId>
              </a:tblPr>
              <a:tblGrid>
                <a:gridCol w="528955"/>
                <a:gridCol w="1734185"/>
                <a:gridCol w="3420110"/>
                <a:gridCol w="1299845"/>
                <a:gridCol w="1878965"/>
                <a:gridCol w="1704975"/>
              </a:tblGrid>
              <a:tr h="45402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748030">
                <a:tc rowSpan="2">
                  <a:txBody>
                    <a:bodyPr/>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25</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旅行社变更</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公司登记（变更登记）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市文化和旅游局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5565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国内旅游业务和入境旅游业务经营许可（变更）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市文化和旅游局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45490">
                <a:tc rowSpan="2">
                  <a:txBody>
                    <a:bodyPr/>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26</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开饲料添加剂加工厂</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饲料添加剂生产审批（新办）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4612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饲料添加剂产品批准文号核发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9885">
                <a:tc rowSpan="7">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27</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7">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开口腔诊所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诊所执业备案（新办）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7">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7">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052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医师执业首次注册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052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医师执业变更注册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988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医师多机构执业备案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052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护士执业注册(首次注册）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988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护士执业注册（变更注册）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052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放射源诊疗技术和医用辐射机构许可（新办）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7" name="ID_329B7D94C5A74807887ED4A49B405BC4" descr="（昆明市）旅行社变更“一件事”"/>
          <p:cNvPicPr>
            <a:picLocks noChangeAspect="1"/>
          </p:cNvPicPr>
          <p:nvPr/>
        </p:nvPicPr>
        <p:blipFill>
          <a:blip r:embed="rId3"/>
          <a:stretch>
            <a:fillRect/>
          </a:stretch>
        </p:blipFill>
        <p:spPr>
          <a:xfrm>
            <a:off x="9966325" y="1473518"/>
            <a:ext cx="1195070" cy="1303655"/>
          </a:xfrm>
          <a:prstGeom prst="rect">
            <a:avLst/>
          </a:prstGeom>
        </p:spPr>
      </p:pic>
      <p:pic>
        <p:nvPicPr>
          <p:cNvPr id="8" name="ID_2A403130122A400EBC0FAD1C7540FBE6" descr="（昆明市）开饲料添加剂加工厂“一件事”"/>
          <p:cNvPicPr>
            <a:picLocks noChangeAspect="1"/>
          </p:cNvPicPr>
          <p:nvPr/>
        </p:nvPicPr>
        <p:blipFill>
          <a:blip r:embed="rId4"/>
          <a:stretch>
            <a:fillRect/>
          </a:stretch>
        </p:blipFill>
        <p:spPr>
          <a:xfrm>
            <a:off x="9966325" y="2978785"/>
            <a:ext cx="1195070" cy="1306830"/>
          </a:xfrm>
          <a:prstGeom prst="rect">
            <a:avLst/>
          </a:prstGeom>
        </p:spPr>
      </p:pic>
      <p:pic>
        <p:nvPicPr>
          <p:cNvPr id="41" name="图片 40" descr="开口腔诊所"/>
          <p:cNvPicPr>
            <a:picLocks noChangeAspect="1"/>
          </p:cNvPicPr>
          <p:nvPr/>
        </p:nvPicPr>
        <p:blipFill>
          <a:blip r:embed="rId5"/>
          <a:srcRect l="7014" t="5739" r="6908" b="6270"/>
          <a:stretch>
            <a:fillRect/>
          </a:stretch>
        </p:blipFill>
        <p:spPr>
          <a:xfrm>
            <a:off x="10011410" y="4869180"/>
            <a:ext cx="1195070" cy="1324610"/>
          </a:xfrm>
          <a:prstGeom prst="rect">
            <a:avLst/>
          </a:prstGeom>
        </p:spPr>
      </p:pic>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01065"/>
          <a:ext cx="10587355" cy="7613650"/>
        </p:xfrm>
        <a:graphic>
          <a:graphicData uri="http://schemas.openxmlformats.org/drawingml/2006/table">
            <a:tbl>
              <a:tblPr firstRow="1" bandRow="1">
                <a:effectLst/>
                <a:tableStyleId>{5C22544A-7EE6-4342-B048-85BDC9FD1C3A}</a:tableStyleId>
              </a:tblPr>
              <a:tblGrid>
                <a:gridCol w="516890"/>
                <a:gridCol w="1696720"/>
                <a:gridCol w="3345180"/>
                <a:gridCol w="1271270"/>
                <a:gridCol w="1837690"/>
                <a:gridCol w="1919605"/>
              </a:tblGrid>
              <a:tr h="45275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348615">
                <a:tc rowSpan="6">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28</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开中医诊所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中医医疗机构执业登记（新办）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925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医师执业首次注册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3147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医师执业变更注册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3147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医师多机构执业备案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2385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护士执业注册(首次注册）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1432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护士执业注册（变更注册）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23850">
                <a:tc rowSpan="6">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29</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开诊所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诊所执业备案（新办）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lstStyle/>
                    <a:p>
                      <a:pPr algn="ctr" fontAlgn="t"/>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p>
                      <a:pPr algn="ctr" fontAlgn="t"/>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p>
                      <a:pPr algn="ctr" fontAlgn="t"/>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p>
                      <a:pPr algn="ctr" fontAlgn="t"/>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t"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1432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建设项目环境影响登记表备案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0543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医师执业首次注册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0670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医师执业变更注册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1432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护士执业首次注册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2385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护士执业变更注册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529590">
                <a:tc rowSpan="3">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30</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办医院执业登记</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医疗机构执业登记（许可）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5974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医疗广告审查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51244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公共场所卫生许可（新办）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42" name="图片 41" descr="开中医诊所"/>
          <p:cNvPicPr>
            <a:picLocks noChangeAspect="1"/>
          </p:cNvPicPr>
          <p:nvPr/>
        </p:nvPicPr>
        <p:blipFill>
          <a:blip r:embed="rId3"/>
          <a:srcRect l="6243" t="7492" r="6972" b="6972"/>
          <a:stretch>
            <a:fillRect/>
          </a:stretch>
        </p:blipFill>
        <p:spPr>
          <a:xfrm>
            <a:off x="9921240" y="1763713"/>
            <a:ext cx="1195070" cy="1246505"/>
          </a:xfrm>
          <a:prstGeom prst="rect">
            <a:avLst/>
          </a:prstGeom>
        </p:spPr>
      </p:pic>
      <p:pic>
        <p:nvPicPr>
          <p:cNvPr id="43" name="图片 42" descr="开诊所"/>
          <p:cNvPicPr>
            <a:picLocks noChangeAspect="1"/>
          </p:cNvPicPr>
          <p:nvPr/>
        </p:nvPicPr>
        <p:blipFill>
          <a:blip r:embed="rId4"/>
          <a:srcRect l="8058" t="6715" r="5988" b="8002"/>
          <a:stretch>
            <a:fillRect/>
          </a:stretch>
        </p:blipFill>
        <p:spPr>
          <a:xfrm>
            <a:off x="9921240" y="3608705"/>
            <a:ext cx="1195070" cy="1186180"/>
          </a:xfrm>
          <a:prstGeom prst="rect">
            <a:avLst/>
          </a:prstGeom>
        </p:spPr>
      </p:pic>
      <p:pic>
        <p:nvPicPr>
          <p:cNvPr id="44" name="图片 43" descr="办医院执业登记"/>
          <p:cNvPicPr>
            <a:picLocks noChangeAspect="1"/>
          </p:cNvPicPr>
          <p:nvPr/>
        </p:nvPicPr>
        <p:blipFill>
          <a:blip r:embed="rId5"/>
          <a:srcRect l="6868" t="6243" r="8221" b="8221"/>
          <a:stretch>
            <a:fillRect/>
          </a:stretch>
        </p:blipFill>
        <p:spPr>
          <a:xfrm>
            <a:off x="9966325" y="5408613"/>
            <a:ext cx="1176020" cy="1184275"/>
          </a:xfrm>
          <a:prstGeom prst="rect">
            <a:avLst/>
          </a:prstGeom>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57250"/>
          <a:ext cx="10566400" cy="6026785"/>
        </p:xfrm>
        <a:graphic>
          <a:graphicData uri="http://schemas.openxmlformats.org/drawingml/2006/table">
            <a:tbl>
              <a:tblPr firstRow="1" bandRow="1">
                <a:effectLst/>
                <a:tableStyleId>{5C22544A-7EE6-4342-B048-85BDC9FD1C3A}</a:tableStyleId>
              </a:tblPr>
              <a:tblGrid>
                <a:gridCol w="526415"/>
                <a:gridCol w="1697355"/>
                <a:gridCol w="3577590"/>
                <a:gridCol w="1151255"/>
                <a:gridCol w="1870075"/>
                <a:gridCol w="1743710"/>
              </a:tblGrid>
              <a:tr h="44958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200" dirty="0">
                          <a:solidFill>
                            <a:srgbClr val="000000"/>
                          </a:solidFill>
                          <a:effectLst/>
                          <a:latin typeface="微软雅黑" panose="020B0503020204020204" charset="-122"/>
                          <a:ea typeface="微软雅黑" panose="020B0503020204020204" charset="-122"/>
                        </a:rPr>
                        <a:t>“一件事”名称</a:t>
                      </a:r>
                      <a:endParaRPr lang="zh-CN" altLang="en-US" sz="1200" dirty="0">
                        <a:solidFill>
                          <a:srgbClr val="000000"/>
                        </a:solidFill>
                        <a:effectLst/>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200" dirty="0">
                          <a:solidFill>
                            <a:srgbClr val="000000"/>
                          </a:solidFill>
                          <a:effectLst/>
                          <a:latin typeface="微软雅黑" panose="020B0503020204020204" charset="-122"/>
                          <a:ea typeface="微软雅黑" panose="020B0503020204020204" charset="-122"/>
                        </a:rPr>
                        <a:t>具体事项</a:t>
                      </a:r>
                      <a:endParaRPr lang="zh-CN" altLang="en-US" sz="1200" dirty="0">
                        <a:solidFill>
                          <a:srgbClr val="000000"/>
                        </a:solidFill>
                        <a:effectLst/>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467995">
                <a:tc rowSpan="3">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31</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办医疗机构放射诊疗许可</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zh-CN" altLang="en-US" sz="1200" b="1" i="0" dirty="0">
                          <a:solidFill>
                            <a:srgbClr val="000000"/>
                          </a:solidFill>
                          <a:effectLst/>
                          <a:latin typeface="微软雅黑" panose="020B0503020204020204" charset="-122"/>
                          <a:ea typeface="微软雅黑" panose="020B0503020204020204" charset="-122"/>
                        </a:rPr>
                        <a:t>医疗机构放射性职业病危害建设项目预评价报告审核</a:t>
                      </a:r>
                      <a:endParaRPr lang="zh-CN" altLang="en-US" sz="1200" b="1" i="0" dirty="0">
                        <a:solidFill>
                          <a:srgbClr val="000000"/>
                        </a:solidFill>
                        <a:effectLst/>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r>
                        <a:rPr lang="zh-CN" altLang="en-US" sz="1400" b="1" i="0">
                          <a:solidFill>
                            <a:srgbClr val="000000"/>
                          </a:solidFill>
                          <a:latin typeface="微软雅黑" panose="020B0503020204020204" charset="-122"/>
                          <a:ea typeface="微软雅黑" panose="020B0503020204020204" charset="-122"/>
                        </a:rPr>
                        <a:t>区卫生健康局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3">
                  <a:txBody>
                    <a:bodyPr/>
                    <a:p>
                      <a:pPr algn="ctr" fontAlgn="ctr"/>
                      <a:r>
                        <a:rPr lang="zh-CN" altLang="en-US" sz="1400" b="1" i="0">
                          <a:solidFill>
                            <a:srgbClr val="000000"/>
                          </a:solidFill>
                          <a:latin typeface="微软雅黑" panose="020B0503020204020204" charset="-122"/>
                          <a:ea typeface="微软雅黑" panose="020B0503020204020204" charset="-122"/>
                        </a:rPr>
                        <a:t>区卫生健康局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0640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zh-CN" altLang="en-US" sz="1400" b="1" i="0">
                          <a:solidFill>
                            <a:srgbClr val="000000"/>
                          </a:solidFill>
                          <a:latin typeface="微软雅黑" panose="020B0503020204020204" charset="-122"/>
                          <a:ea typeface="微软雅黑" panose="020B0503020204020204" charset="-122"/>
                        </a:rPr>
                        <a:t>医疗机构放射性职业病危害建设项目竣工验收</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4958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zh-CN" altLang="en-US" sz="1400" b="1" i="0">
                          <a:solidFill>
                            <a:srgbClr val="000000"/>
                          </a:solidFill>
                          <a:latin typeface="微软雅黑" panose="020B0503020204020204" charset="-122"/>
                          <a:ea typeface="微软雅黑" panose="020B0503020204020204" charset="-122"/>
                        </a:rPr>
                        <a:t>放射源诊疗技术和医用辐射机构许可（新办）</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13410">
                <a:tc rowSpan="2">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32</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开代理记账公司</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zh-CN" altLang="en-US" sz="1400" b="1" i="0">
                          <a:solidFill>
                            <a:srgbClr val="000000"/>
                          </a:solidFill>
                          <a:latin typeface="微软雅黑" panose="020B0503020204020204" charset="-122"/>
                          <a:ea typeface="微软雅黑" panose="020B0503020204020204" charset="-122"/>
                        </a:rPr>
                        <a:t>公司登记（设立登记）</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400" b="1" i="0">
                          <a:solidFill>
                            <a:srgbClr val="000000"/>
                          </a:solidFill>
                          <a:latin typeface="微软雅黑" panose="020B0503020204020204" charset="-122"/>
                          <a:ea typeface="微软雅黑" panose="020B0503020204020204" charset="-122"/>
                        </a:rPr>
                        <a:t>区财政局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zh-CN" altLang="en-US" sz="1400" b="1" i="0">
                          <a:solidFill>
                            <a:srgbClr val="000000"/>
                          </a:solidFill>
                          <a:latin typeface="微软雅黑" panose="020B0503020204020204" charset="-122"/>
                          <a:ea typeface="微软雅黑" panose="020B0503020204020204" charset="-122"/>
                        </a:rPr>
                        <a:t>区市场监管局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8199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zh-CN" altLang="en-US" sz="1400" b="1" i="0">
                          <a:solidFill>
                            <a:srgbClr val="000000"/>
                          </a:solidFill>
                          <a:latin typeface="微软雅黑" panose="020B0503020204020204" charset="-122"/>
                          <a:ea typeface="微软雅黑" panose="020B0503020204020204" charset="-122"/>
                        </a:rPr>
                        <a:t>中介机构从事代理记账业务审批</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zh-CN" altLang="en-US" sz="1400" b="1" i="0">
                          <a:solidFill>
                            <a:srgbClr val="000000"/>
                          </a:solidFill>
                          <a:latin typeface="微软雅黑" panose="020B0503020204020204" charset="-122"/>
                          <a:ea typeface="微软雅黑" panose="020B0503020204020204" charset="-122"/>
                        </a:rPr>
                        <a:t>区财政局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509905">
                <a:tc rowSpan="3">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33</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开办民办职业培训学校</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zh-CN" altLang="en-US" sz="1400" b="1" i="0">
                          <a:solidFill>
                            <a:srgbClr val="000000"/>
                          </a:solidFill>
                          <a:latin typeface="微软雅黑" panose="020B0503020204020204" charset="-122"/>
                          <a:ea typeface="微软雅黑" panose="020B0503020204020204" charset="-122"/>
                        </a:rPr>
                        <a:t>建设工程消防验收</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400" b="1" i="0">
                          <a:solidFill>
                            <a:srgbClr val="000000"/>
                          </a:solidFill>
                          <a:latin typeface="微软雅黑" panose="020B0503020204020204" charset="-122"/>
                          <a:ea typeface="微软雅黑" panose="020B0503020204020204" charset="-122"/>
                        </a:rPr>
                        <a:t>区人力资源社会保障局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400" b="1" i="0">
                          <a:solidFill>
                            <a:srgbClr val="000000"/>
                          </a:solidFill>
                          <a:latin typeface="微软雅黑" panose="020B0503020204020204" charset="-122"/>
                          <a:ea typeface="微软雅黑" panose="020B0503020204020204" charset="-122"/>
                        </a:rPr>
                        <a:t>区住房城乡建设局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4132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400" b="1" i="0">
                          <a:solidFill>
                            <a:srgbClr val="000000"/>
                          </a:solidFill>
                          <a:latin typeface="微软雅黑" panose="020B0503020204020204" charset="-122"/>
                          <a:ea typeface="微软雅黑" panose="020B0503020204020204" charset="-122"/>
                        </a:rPr>
                        <a:t>民办职业培训学校设立</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400" b="1" i="0">
                          <a:solidFill>
                            <a:srgbClr val="000000"/>
                          </a:solidFill>
                          <a:latin typeface="微软雅黑" panose="020B0503020204020204" charset="-122"/>
                          <a:ea typeface="微软雅黑" panose="020B0503020204020204" charset="-122"/>
                        </a:rPr>
                        <a:t>区人力资源社会保障局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6609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400" b="1" i="0">
                          <a:solidFill>
                            <a:srgbClr val="000000"/>
                          </a:solidFill>
                          <a:latin typeface="微软雅黑" panose="020B0503020204020204" charset="-122"/>
                          <a:ea typeface="微软雅黑" panose="020B0503020204020204" charset="-122"/>
                        </a:rPr>
                        <a:t>公司登记（设立登记）</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400" b="1" i="0">
                          <a:solidFill>
                            <a:srgbClr val="000000"/>
                          </a:solidFill>
                          <a:latin typeface="微软雅黑" panose="020B0503020204020204" charset="-122"/>
                          <a:ea typeface="微软雅黑" panose="020B0503020204020204" charset="-122"/>
                        </a:rPr>
                        <a:t>区市场监管局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49580">
                <a:tc rowSpan="3">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34</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开非营利性民办幼儿园</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zh-CN" altLang="en-US" sz="1400" b="1" i="0">
                          <a:solidFill>
                            <a:srgbClr val="000000"/>
                          </a:solidFill>
                          <a:latin typeface="微软雅黑" panose="020B0503020204020204" charset="-122"/>
                          <a:ea typeface="微软雅黑" panose="020B0503020204020204" charset="-122"/>
                        </a:rPr>
                        <a:t>民办非企业单位成立登记</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400" b="1" i="0">
                          <a:solidFill>
                            <a:srgbClr val="000000"/>
                          </a:solidFill>
                          <a:latin typeface="微软雅黑" panose="020B0503020204020204" charset="-122"/>
                          <a:ea typeface="微软雅黑" panose="020B0503020204020204" charset="-122"/>
                        </a:rPr>
                        <a:t>区民政局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400" b="1" i="0">
                          <a:solidFill>
                            <a:srgbClr val="000000"/>
                          </a:solidFill>
                          <a:latin typeface="微软雅黑" panose="020B0503020204020204" charset="-122"/>
                          <a:ea typeface="微软雅黑" panose="020B0503020204020204" charset="-122"/>
                        </a:rPr>
                        <a:t>区民政局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4132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400" b="1" i="0">
                          <a:solidFill>
                            <a:srgbClr val="000000"/>
                          </a:solidFill>
                          <a:latin typeface="微软雅黑" panose="020B0503020204020204" charset="-122"/>
                          <a:ea typeface="微软雅黑" panose="020B0503020204020204" charset="-122"/>
                        </a:rPr>
                        <a:t>食品经营许可（销售、餐饮）新办</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400" b="1" i="0">
                          <a:solidFill>
                            <a:srgbClr val="000000"/>
                          </a:solidFill>
                          <a:latin typeface="微软雅黑" panose="020B0503020204020204" charset="-122"/>
                          <a:ea typeface="微软雅黑" panose="020B0503020204020204" charset="-122"/>
                        </a:rPr>
                        <a:t>区市场监管局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55816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400" b="1" i="0">
                          <a:solidFill>
                            <a:srgbClr val="000000"/>
                          </a:solidFill>
                          <a:latin typeface="微软雅黑" panose="020B0503020204020204" charset="-122"/>
                          <a:ea typeface="微软雅黑" panose="020B0503020204020204" charset="-122"/>
                        </a:rPr>
                        <a:t>实施中等及中等以下学历教育、学前教育、自学考试助学及其他文化教育的学校设立、变更和终止审批（筹备设立）</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400" b="1" i="0">
                          <a:solidFill>
                            <a:srgbClr val="000000"/>
                          </a:solidFill>
                          <a:latin typeface="微软雅黑" panose="020B0503020204020204" charset="-122"/>
                          <a:ea typeface="微软雅黑" panose="020B0503020204020204" charset="-122"/>
                        </a:rPr>
                        <a:t>区教育体育局</a:t>
                      </a:r>
                      <a:endParaRPr lang="zh-CN" altLang="en-US" sz="1400" b="1" i="0">
                        <a:solidFill>
                          <a:srgbClr val="000000"/>
                        </a:solidFill>
                        <a:latin typeface="微软雅黑" panose="020B0503020204020204" charset="-122"/>
                        <a:ea typeface="微软雅黑" panose="020B0503020204020204"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45" name="图片 44" descr="办医疗机构反射诊疗许可"/>
          <p:cNvPicPr>
            <a:picLocks noChangeAspect="1"/>
          </p:cNvPicPr>
          <p:nvPr/>
        </p:nvPicPr>
        <p:blipFill>
          <a:blip r:embed="rId3"/>
          <a:srcRect l="7492" t="5619" r="8221" b="7596"/>
          <a:stretch>
            <a:fillRect/>
          </a:stretch>
        </p:blipFill>
        <p:spPr>
          <a:xfrm>
            <a:off x="9966325" y="1358583"/>
            <a:ext cx="1177290" cy="1212215"/>
          </a:xfrm>
          <a:prstGeom prst="rect">
            <a:avLst/>
          </a:prstGeom>
        </p:spPr>
      </p:pic>
      <p:pic>
        <p:nvPicPr>
          <p:cNvPr id="46" name="图片 45" descr="开代理记账公司"/>
          <p:cNvPicPr>
            <a:picLocks noChangeAspect="1"/>
          </p:cNvPicPr>
          <p:nvPr/>
        </p:nvPicPr>
        <p:blipFill>
          <a:blip r:embed="rId4"/>
          <a:srcRect l="6486" t="6486" r="9189" b="8010"/>
          <a:stretch>
            <a:fillRect/>
          </a:stretch>
        </p:blipFill>
        <p:spPr>
          <a:xfrm>
            <a:off x="9921240" y="2663825"/>
            <a:ext cx="1195070" cy="1211580"/>
          </a:xfrm>
          <a:prstGeom prst="rect">
            <a:avLst/>
          </a:prstGeom>
        </p:spPr>
      </p:pic>
      <p:pic>
        <p:nvPicPr>
          <p:cNvPr id="47" name="图片 46" descr="开民办职业培训学校"/>
          <p:cNvPicPr>
            <a:picLocks noChangeAspect="1"/>
          </p:cNvPicPr>
          <p:nvPr/>
        </p:nvPicPr>
        <p:blipFill>
          <a:blip r:embed="rId5"/>
          <a:srcRect l="7076" t="5897" r="8600" b="7420"/>
          <a:stretch>
            <a:fillRect/>
          </a:stretch>
        </p:blipFill>
        <p:spPr>
          <a:xfrm>
            <a:off x="9948545" y="4047490"/>
            <a:ext cx="1195070" cy="1228090"/>
          </a:xfrm>
          <a:prstGeom prst="rect">
            <a:avLst/>
          </a:prstGeom>
        </p:spPr>
      </p:pic>
      <p:pic>
        <p:nvPicPr>
          <p:cNvPr id="48" name="图片 47" descr="开非营利性民办幼儿园"/>
          <p:cNvPicPr>
            <a:picLocks noChangeAspect="1"/>
          </p:cNvPicPr>
          <p:nvPr/>
        </p:nvPicPr>
        <p:blipFill>
          <a:blip r:embed="rId6"/>
          <a:srcRect l="5897" t="7666" r="6830" b="7420"/>
          <a:stretch>
            <a:fillRect/>
          </a:stretch>
        </p:blipFill>
        <p:spPr>
          <a:xfrm>
            <a:off x="9966325" y="5588953"/>
            <a:ext cx="1195070" cy="1162685"/>
          </a:xfrm>
          <a:prstGeom prst="rect">
            <a:avLst/>
          </a:prstGeom>
        </p:spPr>
      </p:pic>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71220"/>
          <a:ext cx="10586720" cy="5498465"/>
        </p:xfrm>
        <a:graphic>
          <a:graphicData uri="http://schemas.openxmlformats.org/drawingml/2006/table">
            <a:tbl>
              <a:tblPr firstRow="1" bandRow="1">
                <a:effectLst/>
                <a:tableStyleId>{5C22544A-7EE6-4342-B048-85BDC9FD1C3A}</a:tableStyleId>
              </a:tblPr>
              <a:tblGrid>
                <a:gridCol w="523240"/>
                <a:gridCol w="1717040"/>
                <a:gridCol w="3385185"/>
                <a:gridCol w="1285875"/>
                <a:gridCol w="1859280"/>
                <a:gridCol w="1816100"/>
              </a:tblGrid>
              <a:tr h="42418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436245">
                <a:tc rowSpan="6">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35</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公路涉路施工</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占用、挖掘公路、公路用地或者使公路改线审批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5">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4960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跨越、穿越公路及在公路用地范围内架设、埋设管线、电缆等设施，或者利用公路桥梁、公路隧道、涵洞铺设电缆等设施许可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2766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设置非公路标志审批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2639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在公路增设或改造平面交叉道口审批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公路建筑控制区内埋设管线、电缆等设施许可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2702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涉路施工交通安全审查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87705">
                <a:tc rowSpan="2">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36</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开网约车</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网络预约出租汽车驾驶员从业资格证（新办）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52324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道路运输企业聘用驾驶员备案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63575">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37</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开巡游出租车</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巡游出租汽车驾驶员证核发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9659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道路运输企业聘用驾驶员备案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49" name="图片 48" descr="公路涉路施工"/>
          <p:cNvPicPr>
            <a:picLocks noChangeAspect="1"/>
          </p:cNvPicPr>
          <p:nvPr/>
        </p:nvPicPr>
        <p:blipFill>
          <a:blip r:embed="rId3"/>
          <a:srcRect l="7076" t="6486" r="8010" b="6830"/>
          <a:stretch>
            <a:fillRect/>
          </a:stretch>
        </p:blipFill>
        <p:spPr>
          <a:xfrm>
            <a:off x="9966325" y="2033588"/>
            <a:ext cx="1195070" cy="1219835"/>
          </a:xfrm>
          <a:prstGeom prst="rect">
            <a:avLst/>
          </a:prstGeom>
        </p:spPr>
      </p:pic>
      <p:pic>
        <p:nvPicPr>
          <p:cNvPr id="89" name="图片 88" descr="开网约车"/>
          <p:cNvPicPr>
            <a:picLocks noChangeAspect="1"/>
          </p:cNvPicPr>
          <p:nvPr/>
        </p:nvPicPr>
        <p:blipFill>
          <a:blip r:embed="rId4"/>
          <a:srcRect l="8400" t="8900" r="9400" b="8900"/>
          <a:stretch>
            <a:fillRect/>
          </a:stretch>
        </p:blipFill>
        <p:spPr>
          <a:xfrm>
            <a:off x="10011410" y="3879215"/>
            <a:ext cx="1111250" cy="1100455"/>
          </a:xfrm>
          <a:prstGeom prst="rect">
            <a:avLst/>
          </a:prstGeom>
        </p:spPr>
      </p:pic>
      <p:pic>
        <p:nvPicPr>
          <p:cNvPr id="90" name="图片 89" descr="开巡游出租车"/>
          <p:cNvPicPr>
            <a:picLocks noChangeAspect="1"/>
          </p:cNvPicPr>
          <p:nvPr/>
        </p:nvPicPr>
        <p:blipFill>
          <a:blip r:embed="rId5"/>
          <a:srcRect l="8200" t="8900" r="8800" b="9100"/>
          <a:stretch>
            <a:fillRect/>
          </a:stretch>
        </p:blipFill>
        <p:spPr>
          <a:xfrm>
            <a:off x="9972993" y="5139055"/>
            <a:ext cx="1188085" cy="1173480"/>
          </a:xfrm>
          <a:prstGeom prst="rect">
            <a:avLst/>
          </a:prstGeom>
        </p:spPr>
      </p:pic>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59155"/>
          <a:ext cx="10587355" cy="6584315"/>
        </p:xfrm>
        <a:graphic>
          <a:graphicData uri="http://schemas.openxmlformats.org/drawingml/2006/table">
            <a:tbl>
              <a:tblPr firstRow="1" bandRow="1">
                <a:effectLst/>
                <a:tableStyleId>{5C22544A-7EE6-4342-B048-85BDC9FD1C3A}</a:tableStyleId>
              </a:tblPr>
              <a:tblGrid>
                <a:gridCol w="533400"/>
                <a:gridCol w="1664335"/>
                <a:gridCol w="3539490"/>
                <a:gridCol w="1311275"/>
                <a:gridCol w="1896745"/>
                <a:gridCol w="1642110"/>
              </a:tblGrid>
              <a:tr h="45593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669290">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38</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船舶登记</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船舶国籍证书核发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7754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船舶所有权登记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77545">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39</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举办营业性演出</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大型群众性活动安全许可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区文化和旅游局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6040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营业性演出审批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区文化和旅游局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25475">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40</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实验动物生产（野生）新办</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实验动物生产许可（新办）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市科技局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市科技局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3977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权限内出售、购买、利用陆生野生动物及其制品审批（办理）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市林草局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87070">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41</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实验动物生产（野生）续办</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实验动物生产许可（续办）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市科技局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市科技局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6230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权限内出售、购买、利用陆生野生动物及其制品审批（办理）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市林草局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11" name="ID_E9F54B9B1C9B45908EF9543D89E1B03E" descr="（昆明市）船舶登记“一件事”"/>
          <p:cNvPicPr>
            <a:picLocks noChangeAspect="1"/>
          </p:cNvPicPr>
          <p:nvPr/>
        </p:nvPicPr>
        <p:blipFill>
          <a:blip r:embed="rId3"/>
          <a:stretch>
            <a:fillRect/>
          </a:stretch>
        </p:blipFill>
        <p:spPr>
          <a:xfrm>
            <a:off x="10056495" y="1358900"/>
            <a:ext cx="1181100" cy="1309370"/>
          </a:xfrm>
          <a:prstGeom prst="rect">
            <a:avLst/>
          </a:prstGeom>
        </p:spPr>
      </p:pic>
      <p:pic>
        <p:nvPicPr>
          <p:cNvPr id="50" name="图片 49" descr="举办营业性演出"/>
          <p:cNvPicPr>
            <a:picLocks noChangeAspect="1"/>
          </p:cNvPicPr>
          <p:nvPr/>
        </p:nvPicPr>
        <p:blipFill>
          <a:blip r:embed="rId4"/>
          <a:srcRect l="8200" t="7927" r="7559" b="8362"/>
          <a:stretch>
            <a:fillRect/>
          </a:stretch>
        </p:blipFill>
        <p:spPr>
          <a:xfrm>
            <a:off x="10056495" y="2708910"/>
            <a:ext cx="1196340" cy="1188720"/>
          </a:xfrm>
          <a:prstGeom prst="rect">
            <a:avLst/>
          </a:prstGeom>
        </p:spPr>
      </p:pic>
      <p:pic>
        <p:nvPicPr>
          <p:cNvPr id="12" name="ID_ED0F8B6E67364619A05CF47237C6DACF" descr="（昆明市）实验动物生产（野生）新办“一件事”"/>
          <p:cNvPicPr>
            <a:picLocks noChangeAspect="1"/>
          </p:cNvPicPr>
          <p:nvPr/>
        </p:nvPicPr>
        <p:blipFill>
          <a:blip r:embed="rId5"/>
          <a:stretch>
            <a:fillRect/>
          </a:stretch>
        </p:blipFill>
        <p:spPr>
          <a:xfrm>
            <a:off x="10056178" y="4013518"/>
            <a:ext cx="1169035" cy="1326515"/>
          </a:xfrm>
          <a:prstGeom prst="rect">
            <a:avLst/>
          </a:prstGeom>
        </p:spPr>
      </p:pic>
      <p:pic>
        <p:nvPicPr>
          <p:cNvPr id="13" name="ID_9414CF2005B1481E8202759A0F620C70" descr="（昆明市）实验动物生产（野生）续办“一件事”"/>
          <p:cNvPicPr>
            <a:picLocks noChangeAspect="1"/>
          </p:cNvPicPr>
          <p:nvPr/>
        </p:nvPicPr>
        <p:blipFill>
          <a:blip r:embed="rId6"/>
          <a:stretch>
            <a:fillRect/>
          </a:stretch>
        </p:blipFill>
        <p:spPr>
          <a:xfrm>
            <a:off x="10059670" y="5421948"/>
            <a:ext cx="1165860" cy="1292225"/>
          </a:xfrm>
          <a:prstGeom prst="rect">
            <a:avLst/>
          </a:prstGeom>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99160"/>
          <a:ext cx="10587990" cy="7969250"/>
        </p:xfrm>
        <a:graphic>
          <a:graphicData uri="http://schemas.openxmlformats.org/drawingml/2006/table">
            <a:tbl>
              <a:tblPr firstRow="1" bandRow="1">
                <a:effectLst/>
                <a:tableStyleId>{5C22544A-7EE6-4342-B048-85BDC9FD1C3A}</a:tableStyleId>
              </a:tblPr>
              <a:tblGrid>
                <a:gridCol w="527050"/>
                <a:gridCol w="1728470"/>
                <a:gridCol w="3409315"/>
                <a:gridCol w="1295400"/>
                <a:gridCol w="1872615"/>
                <a:gridCol w="1755140"/>
              </a:tblGrid>
              <a:tr h="45275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607695">
                <a:tc rowSpan="2">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42</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实验动物使用（野生）新办</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实验动物使用许可（新办）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市科技局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市科技局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0231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权限内出售、购买、利用陆生野生动物及其制品审批（办理）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市林草局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6675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43</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实验动物使用（野生）续办</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实验动物使用许可（续办）</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市科技局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市科技局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1945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权限内出售、购买、利用陆生野生动物及其制品审批（办理）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市林草局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66750">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44</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技术合同认定登记（进出口）</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技术合同认定登记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市科技局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市科技局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1945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自由进出口技术合同登记（技术出口合同登记、技术进口合同登记）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市商务局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17830">
                <a:tc rowSpan="3">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45</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开办非煤矿山企业</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安全生产合格证的颁发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市应急管理局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市应急管理局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434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特种作业操作证的考核、发证、复审</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市应急管理局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8641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非煤矿山企业安全生产许可证新发证</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市应急管理局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8" name="ID_9BEF818893B942839B5E579DD6186BD0" descr="（昆明市）实验动物使用（野生）新办“一件事”"/>
          <p:cNvPicPr>
            <a:picLocks noChangeAspect="1"/>
          </p:cNvPicPr>
          <p:nvPr/>
        </p:nvPicPr>
        <p:blipFill>
          <a:blip r:embed="rId3"/>
          <a:stretch>
            <a:fillRect/>
          </a:stretch>
        </p:blipFill>
        <p:spPr>
          <a:xfrm>
            <a:off x="10056178" y="1358583"/>
            <a:ext cx="1179195" cy="1326515"/>
          </a:xfrm>
          <a:prstGeom prst="rect">
            <a:avLst/>
          </a:prstGeom>
        </p:spPr>
      </p:pic>
      <p:pic>
        <p:nvPicPr>
          <p:cNvPr id="9" name="ID_87D8A25649874614BD5D502B4FC60313" descr="（昆明市）实验动物使用（野生）续办“一件事”"/>
          <p:cNvPicPr>
            <a:picLocks noChangeAspect="1"/>
          </p:cNvPicPr>
          <p:nvPr/>
        </p:nvPicPr>
        <p:blipFill>
          <a:blip r:embed="rId4"/>
          <a:stretch>
            <a:fillRect/>
          </a:stretch>
        </p:blipFill>
        <p:spPr>
          <a:xfrm>
            <a:off x="10059670" y="2708593"/>
            <a:ext cx="1176020" cy="1326515"/>
          </a:xfrm>
          <a:prstGeom prst="rect">
            <a:avLst/>
          </a:prstGeom>
        </p:spPr>
      </p:pic>
      <p:pic>
        <p:nvPicPr>
          <p:cNvPr id="10" name="ID_9DA7DAF900B34A79898EB1A6A0E692DD" descr="（昆明市）技术合同认定登记（进出口）“一件事”"/>
          <p:cNvPicPr>
            <a:picLocks noChangeAspect="1"/>
          </p:cNvPicPr>
          <p:nvPr/>
        </p:nvPicPr>
        <p:blipFill>
          <a:blip r:embed="rId5"/>
          <a:stretch>
            <a:fillRect/>
          </a:stretch>
        </p:blipFill>
        <p:spPr>
          <a:xfrm>
            <a:off x="10101580" y="4099878"/>
            <a:ext cx="1165860" cy="1326515"/>
          </a:xfrm>
          <a:prstGeom prst="rect">
            <a:avLst/>
          </a:prstGeom>
        </p:spPr>
      </p:pic>
      <p:pic>
        <p:nvPicPr>
          <p:cNvPr id="11" name="ID_2B2D72968BD244CE8969F117A08651EF" descr="（昆明市）开办非煤矿山企业“一件事”"/>
          <p:cNvPicPr>
            <a:picLocks noChangeAspect="1"/>
          </p:cNvPicPr>
          <p:nvPr/>
        </p:nvPicPr>
        <p:blipFill>
          <a:blip r:embed="rId6"/>
          <a:stretch>
            <a:fillRect/>
          </a:stretch>
        </p:blipFill>
        <p:spPr>
          <a:xfrm>
            <a:off x="10082848" y="5491163"/>
            <a:ext cx="1184275" cy="1326515"/>
          </a:xfrm>
          <a:prstGeom prst="rect">
            <a:avLst/>
          </a:prstGeom>
        </p:spPr>
      </p:pic>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16940"/>
          <a:ext cx="10558780" cy="8600440"/>
        </p:xfrm>
        <a:graphic>
          <a:graphicData uri="http://schemas.openxmlformats.org/drawingml/2006/table">
            <a:tbl>
              <a:tblPr firstRow="1" bandRow="1">
                <a:effectLst/>
                <a:tableStyleId>{5C22544A-7EE6-4342-B048-85BDC9FD1C3A}</a:tableStyleId>
              </a:tblPr>
              <a:tblGrid>
                <a:gridCol w="521970"/>
                <a:gridCol w="1711960"/>
                <a:gridCol w="3376295"/>
                <a:gridCol w="1283335"/>
                <a:gridCol w="1854200"/>
                <a:gridCol w="1811020"/>
              </a:tblGrid>
              <a:tr h="45148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477520">
                <a:tc rowSpan="3">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46</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非煤矿山企业延续</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p>
                      <a:pPr algn="l" fontAlgn="ctr"/>
                      <a:r>
                        <a:rPr lang="zh-CN" altLang="en-US" sz="1200" b="1" i="0" u="none" strike="noStrike" dirty="0">
                          <a:solidFill>
                            <a:srgbClr val="000000"/>
                          </a:solidFill>
                          <a:effectLst/>
                          <a:latin typeface="微软雅黑" panose="020B0503020204020204" charset="-122"/>
                          <a:ea typeface="微软雅黑" panose="020B0503020204020204" charset="-122"/>
                        </a:rPr>
                        <a:t>安全生产合格证的颁发</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2608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p>
                      <a:pPr algn="l" fontAlgn="ctr"/>
                      <a:r>
                        <a:rPr lang="zh-CN" altLang="en-US" sz="1200" b="1" i="0" u="none" strike="noStrike" dirty="0">
                          <a:solidFill>
                            <a:srgbClr val="000000"/>
                          </a:solidFill>
                          <a:effectLst/>
                          <a:latin typeface="微软雅黑" panose="020B0503020204020204" charset="-122"/>
                          <a:ea typeface="微软雅黑" panose="020B0503020204020204" charset="-122"/>
                        </a:rPr>
                        <a:t>特种作业操作证的考核、发证、复审</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1656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p>
                      <a:pPr algn="l" fontAlgn="ctr"/>
                      <a:r>
                        <a:rPr lang="zh-CN" altLang="en-US" sz="1200" b="1" i="0" u="none" strike="noStrike">
                          <a:solidFill>
                            <a:srgbClr val="000000"/>
                          </a:solidFill>
                          <a:effectLst/>
                          <a:latin typeface="微软雅黑" panose="020B0503020204020204" charset="-122"/>
                          <a:ea typeface="微软雅黑" panose="020B0503020204020204" charset="-122"/>
                        </a:rPr>
                        <a:t>非煤矿山企业安全生产许可证延续</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4340">
                <a:tc rowSpan="3">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47</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危险化学品生产企业延续</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p>
                      <a:pPr algn="l" fontAlgn="ctr"/>
                      <a:r>
                        <a:rPr lang="zh-CN" altLang="en-US" sz="1200" b="1" i="0" u="none" strike="noStrike">
                          <a:solidFill>
                            <a:srgbClr val="000000"/>
                          </a:solidFill>
                          <a:effectLst/>
                          <a:latin typeface="微软雅黑" panose="020B0503020204020204" charset="-122"/>
                          <a:ea typeface="微软雅黑" panose="020B0503020204020204" charset="-122"/>
                        </a:rPr>
                        <a:t>安全生产合格证的颁发</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7752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p>
                      <a:pPr algn="l" fontAlgn="ctr"/>
                      <a:r>
                        <a:rPr lang="zh-CN" altLang="en-US" sz="1200" b="1" i="0" u="none" strike="noStrike" dirty="0">
                          <a:solidFill>
                            <a:srgbClr val="000000"/>
                          </a:solidFill>
                          <a:effectLst/>
                          <a:latin typeface="微软雅黑" panose="020B0503020204020204" charset="-122"/>
                          <a:ea typeface="微软雅黑" panose="020B0503020204020204" charset="-122"/>
                        </a:rPr>
                        <a:t>特种作业操作证的考核、发证、复审</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2545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p>
                      <a:pPr algn="l" fontAlgn="ctr"/>
                      <a:r>
                        <a:rPr lang="zh-CN" altLang="en-US" sz="1200" b="1" i="0" u="none" strike="noStrike" dirty="0">
                          <a:solidFill>
                            <a:srgbClr val="000000"/>
                          </a:solidFill>
                          <a:effectLst/>
                          <a:latin typeface="微软雅黑" panose="020B0503020204020204" charset="-122"/>
                          <a:ea typeface="微软雅黑" panose="020B0503020204020204" charset="-122"/>
                        </a:rPr>
                        <a:t>危险化学品生产企业安全生产许可延期</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69265">
                <a:tc rowSpan="3">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48</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烟花爆竹批发企业延续</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200" b="1" i="0" u="none" strike="noStrike">
                          <a:solidFill>
                            <a:srgbClr val="000000"/>
                          </a:solidFill>
                          <a:effectLst/>
                          <a:latin typeface="微软雅黑" panose="020B0503020204020204" charset="-122"/>
                          <a:ea typeface="微软雅黑" panose="020B0503020204020204" charset="-122"/>
                        </a:rPr>
                        <a:t>安全生产合格证的颁发</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0830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200" b="1" i="0" u="none" strike="noStrike" dirty="0">
                          <a:solidFill>
                            <a:srgbClr val="000000"/>
                          </a:solidFill>
                          <a:effectLst/>
                          <a:latin typeface="微软雅黑" panose="020B0503020204020204" charset="-122"/>
                          <a:ea typeface="微软雅黑" panose="020B0503020204020204" charset="-122"/>
                        </a:rPr>
                        <a:t>特种作业操作证的考核、发证、复审</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4259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200" b="1" i="0" u="none" strike="noStrike" dirty="0">
                          <a:solidFill>
                            <a:srgbClr val="000000"/>
                          </a:solidFill>
                          <a:effectLst/>
                          <a:latin typeface="微软雅黑" panose="020B0503020204020204" charset="-122"/>
                          <a:ea typeface="微软雅黑" panose="020B0503020204020204" charset="-122"/>
                        </a:rPr>
                        <a:t>烟花爆竹经营（批发）许可证延期核发</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49605">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49</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危化品</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200" b="1" i="0" u="none" strike="noStrike" dirty="0">
                          <a:solidFill>
                            <a:srgbClr val="000000"/>
                          </a:solidFill>
                          <a:effectLst/>
                          <a:latin typeface="微软雅黑" panose="020B0503020204020204" charset="-122"/>
                          <a:ea typeface="微软雅黑" panose="020B0503020204020204" charset="-122"/>
                        </a:rPr>
                        <a:t>生产经营单位生产安全事故应急预案备案</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9151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zh-CN" altLang="en-US" sz="1200" b="1" i="0" u="none" strike="noStrike" dirty="0">
                          <a:solidFill>
                            <a:srgbClr val="000000"/>
                          </a:solidFill>
                          <a:effectLst/>
                          <a:latin typeface="微软雅黑" panose="020B0503020204020204" charset="-122"/>
                          <a:ea typeface="微软雅黑" panose="020B0503020204020204" charset="-122"/>
                        </a:rPr>
                        <a:t>危险化学品经营许可</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市应急管理局</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12" name="ID_46A8D533DE0A46D9B0D6360712D3ACF4" descr="（昆明市）非煤矿山企业延续“一件事”"/>
          <p:cNvPicPr>
            <a:picLocks noChangeAspect="1"/>
          </p:cNvPicPr>
          <p:nvPr/>
        </p:nvPicPr>
        <p:blipFill>
          <a:blip r:embed="rId3"/>
          <a:stretch>
            <a:fillRect/>
          </a:stretch>
        </p:blipFill>
        <p:spPr>
          <a:xfrm>
            <a:off x="9966008" y="1358583"/>
            <a:ext cx="1184275" cy="1326515"/>
          </a:xfrm>
          <a:prstGeom prst="rect">
            <a:avLst/>
          </a:prstGeom>
        </p:spPr>
      </p:pic>
      <p:pic>
        <p:nvPicPr>
          <p:cNvPr id="13" name="ID_7E40261324DA44588FC1C67CC34AA67E" descr="（昆明市）危险化学品生产企业延续“一件事”"/>
          <p:cNvPicPr>
            <a:picLocks noChangeAspect="1"/>
          </p:cNvPicPr>
          <p:nvPr/>
        </p:nvPicPr>
        <p:blipFill>
          <a:blip r:embed="rId4"/>
          <a:stretch>
            <a:fillRect/>
          </a:stretch>
        </p:blipFill>
        <p:spPr>
          <a:xfrm>
            <a:off x="9920923" y="2843848"/>
            <a:ext cx="1184275" cy="1071245"/>
          </a:xfrm>
          <a:prstGeom prst="rect">
            <a:avLst/>
          </a:prstGeom>
        </p:spPr>
      </p:pic>
      <p:pic>
        <p:nvPicPr>
          <p:cNvPr id="14" name="ID_D1E9097E5EEA4CBF89970AB6ECE3AD4D" descr="（昆明市）烟花爆竹批发企业延续“一件事”"/>
          <p:cNvPicPr>
            <a:picLocks noChangeAspect="1"/>
          </p:cNvPicPr>
          <p:nvPr/>
        </p:nvPicPr>
        <p:blipFill>
          <a:blip r:embed="rId5"/>
          <a:stretch>
            <a:fillRect/>
          </a:stretch>
        </p:blipFill>
        <p:spPr>
          <a:xfrm>
            <a:off x="9966008" y="4238943"/>
            <a:ext cx="1184275" cy="1071245"/>
          </a:xfrm>
          <a:prstGeom prst="rect">
            <a:avLst/>
          </a:prstGeom>
        </p:spPr>
      </p:pic>
      <p:pic>
        <p:nvPicPr>
          <p:cNvPr id="51" name="Picture 2"/>
          <p:cNvPicPr>
            <a:picLocks noChangeAspect="1" noChangeArrowheads="1"/>
          </p:cNvPicPr>
          <p:nvPr/>
        </p:nvPicPr>
        <p:blipFill>
          <a:blip r:embed="rId6"/>
          <a:srcRect/>
          <a:stretch>
            <a:fillRect/>
          </a:stretch>
        </p:blipFill>
        <p:spPr>
          <a:xfrm>
            <a:off x="9965690" y="5408613"/>
            <a:ext cx="1184910" cy="1292225"/>
          </a:xfrm>
          <a:prstGeom prst="rect">
            <a:avLst/>
          </a:prstGeom>
          <a:noFill/>
          <a:ln w="1">
            <a:noFill/>
            <a:miter lim="800000"/>
            <a:headEnd/>
            <a:tailEnd type="none" w="med" len="med"/>
          </a:ln>
          <a:effectLst/>
        </p:spPr>
      </p:pic>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16940"/>
          <a:ext cx="10558780" cy="5850890"/>
        </p:xfrm>
        <a:graphic>
          <a:graphicData uri="http://schemas.openxmlformats.org/drawingml/2006/table">
            <a:tbl>
              <a:tblPr firstRow="1" bandRow="1">
                <a:effectLst/>
                <a:tableStyleId>{5C22544A-7EE6-4342-B048-85BDC9FD1C3A}</a:tableStyleId>
              </a:tblPr>
              <a:tblGrid>
                <a:gridCol w="521970"/>
                <a:gridCol w="1711960"/>
                <a:gridCol w="3376295"/>
                <a:gridCol w="1283335"/>
                <a:gridCol w="1854200"/>
                <a:gridCol w="1811020"/>
              </a:tblGrid>
              <a:tr h="45148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692150">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50</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企业投资项目备案及节能审查</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企业投资项目（含外资）备案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0642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节能审查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14045">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51</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其他政府投资项目可行性研究报告审批及新建民用建筑防空地下室同步建设审批</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其他政府投资项目可行性研究报告审批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区发展改革局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区发展改革局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7627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新建民用建筑防空地下室同步建设审批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区发展改革局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83260">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52</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项目建设用地规划许可及不动产权证办理</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建设用地规划许可证核发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1691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建设用地使用权登记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58495">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53</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临时占道、占用城市绿地审批</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临时性建筑物搭建、堆放物料、占道施工审批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5184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临时占用城市绿地审批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52" name="Picture 3"/>
          <p:cNvPicPr>
            <a:picLocks noChangeAspect="1" noChangeArrowheads="1"/>
          </p:cNvPicPr>
          <p:nvPr/>
        </p:nvPicPr>
        <p:blipFill>
          <a:blip r:embed="rId3"/>
          <a:srcRect/>
          <a:stretch>
            <a:fillRect/>
          </a:stretch>
        </p:blipFill>
        <p:spPr>
          <a:xfrm>
            <a:off x="10057765" y="1449070"/>
            <a:ext cx="1122680" cy="1106805"/>
          </a:xfrm>
          <a:prstGeom prst="rect">
            <a:avLst/>
          </a:prstGeom>
          <a:noFill/>
          <a:ln w="1">
            <a:noFill/>
            <a:miter lim="800000"/>
            <a:headEnd/>
            <a:tailEnd type="none" w="med" len="med"/>
          </a:ln>
          <a:effectLst/>
        </p:spPr>
      </p:pic>
      <p:pic>
        <p:nvPicPr>
          <p:cNvPr id="53" name="Picture 4"/>
          <p:cNvPicPr>
            <a:picLocks noChangeAspect="1" noChangeArrowheads="1"/>
          </p:cNvPicPr>
          <p:nvPr/>
        </p:nvPicPr>
        <p:blipFill>
          <a:blip r:embed="rId4"/>
          <a:srcRect/>
          <a:stretch>
            <a:fillRect/>
          </a:stretch>
        </p:blipFill>
        <p:spPr>
          <a:xfrm>
            <a:off x="10056495" y="2687320"/>
            <a:ext cx="1123950" cy="1256665"/>
          </a:xfrm>
          <a:prstGeom prst="rect">
            <a:avLst/>
          </a:prstGeom>
          <a:noFill/>
          <a:ln w="1">
            <a:noFill/>
            <a:miter lim="800000"/>
            <a:headEnd/>
            <a:tailEnd type="none" w="med" len="med"/>
          </a:ln>
          <a:effectLst/>
        </p:spPr>
      </p:pic>
      <p:pic>
        <p:nvPicPr>
          <p:cNvPr id="54" name="Picture 5"/>
          <p:cNvPicPr>
            <a:picLocks noChangeAspect="1" noChangeArrowheads="1"/>
          </p:cNvPicPr>
          <p:nvPr/>
        </p:nvPicPr>
        <p:blipFill>
          <a:blip r:embed="rId5"/>
          <a:srcRect/>
          <a:stretch>
            <a:fillRect/>
          </a:stretch>
        </p:blipFill>
        <p:spPr>
          <a:xfrm>
            <a:off x="10011410" y="4075430"/>
            <a:ext cx="1195070" cy="1229360"/>
          </a:xfrm>
          <a:prstGeom prst="rect">
            <a:avLst/>
          </a:prstGeom>
          <a:noFill/>
          <a:ln w="1">
            <a:noFill/>
            <a:miter lim="800000"/>
            <a:headEnd/>
            <a:tailEnd type="none" w="med" len="med"/>
          </a:ln>
          <a:effectLst/>
        </p:spPr>
      </p:pic>
      <p:pic>
        <p:nvPicPr>
          <p:cNvPr id="55" name="Picture 6"/>
          <p:cNvPicPr>
            <a:picLocks noChangeAspect="1" noChangeArrowheads="1"/>
          </p:cNvPicPr>
          <p:nvPr/>
        </p:nvPicPr>
        <p:blipFill>
          <a:blip r:embed="rId6"/>
          <a:srcRect/>
          <a:stretch>
            <a:fillRect/>
          </a:stretch>
        </p:blipFill>
        <p:spPr>
          <a:xfrm>
            <a:off x="10011410" y="5435918"/>
            <a:ext cx="1195070" cy="1257935"/>
          </a:xfrm>
          <a:prstGeom prst="rect">
            <a:avLst/>
          </a:prstGeom>
          <a:noFill/>
          <a:ln w="1">
            <a:noFill/>
            <a:miter lim="800000"/>
            <a:headEnd/>
            <a:tailEnd type="none" w="med" len="med"/>
          </a:ln>
          <a:effec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5030" y="295275"/>
            <a:ext cx="10452735"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sym typeface="+mn-ea"/>
              </a:rPr>
              <a:t>云南省“高效办成一件事”2024年度</a:t>
            </a:r>
            <a:r>
              <a:rPr lang="zh-CN" sz="2400" b="1" dirty="0">
                <a:latin typeface="方正小标宋_GBK" panose="02000000000000000000" charset="-122"/>
                <a:ea typeface="方正小标宋_GBK" panose="02000000000000000000" charset="-122"/>
                <a:cs typeface="方正小标宋_GBK" panose="02000000000000000000" charset="-122"/>
                <a:sym typeface="+mn-ea"/>
              </a:rPr>
              <a:t>第一批</a:t>
            </a:r>
            <a:r>
              <a:rPr sz="2400" b="1" dirty="0">
                <a:latin typeface="方正小标宋_GBK" panose="02000000000000000000" charset="-122"/>
                <a:ea typeface="方正小标宋_GBK" panose="02000000000000000000" charset="-122"/>
                <a:cs typeface="方正小标宋_GBK" panose="02000000000000000000" charset="-122"/>
                <a:sym typeface="+mn-ea"/>
              </a:rPr>
              <a:t>重点事项清单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5665" y="1268730"/>
          <a:ext cx="10402570" cy="4975225"/>
        </p:xfrm>
        <a:graphic>
          <a:graphicData uri="http://schemas.openxmlformats.org/drawingml/2006/table">
            <a:tbl>
              <a:tblPr firstRow="1" bandRow="1">
                <a:tableStyleId>{5C22544A-7EE6-4342-B048-85BDC9FD1C3A}</a:tableStyleId>
              </a:tblPr>
              <a:tblGrid>
                <a:gridCol w="637468"/>
                <a:gridCol w="637468"/>
                <a:gridCol w="1124207"/>
                <a:gridCol w="1342257"/>
                <a:gridCol w="2562390"/>
                <a:gridCol w="1713418"/>
                <a:gridCol w="2385060"/>
              </a:tblGrid>
              <a:tr h="469900">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561340">
                <a:tc rowSpan="7">
                  <a:txBody>
                    <a:bodyPr/>
                    <a:p>
                      <a:pPr algn="ctr">
                        <a:buClrTx/>
                        <a:buSzTx/>
                        <a:buNone/>
                      </a:pPr>
                      <a:r>
                        <a:rPr lang="zh-CN" altLang="en-US" sz="1200" b="1">
                          <a:solidFill>
                            <a:srgbClr val="000000"/>
                          </a:solidFill>
                          <a:latin typeface="微软雅黑" panose="020B0503020204020204" charset="-122"/>
                          <a:ea typeface="微软雅黑" panose="020B0503020204020204" charset="-122"/>
                        </a:rPr>
                        <a:t>生活</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3</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社会保障卡居民服务</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就业和人力资源服务、社保服务</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indent="0" algn="ctr">
                        <a:buNone/>
                      </a:pP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7086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就医购药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89280">
                <a:tc vMerge="1">
                  <a:tcPr>
                    <a:lnR w="12700">
                      <a:solidFill>
                        <a:schemeClr val="tx1"/>
                      </a:solidFill>
                      <a:prstDash val="sysDot"/>
                    </a:lnR>
                    <a:lnB w="12700">
                      <a:solidFill>
                        <a:schemeClr val="tx1"/>
                      </a:solidFill>
                      <a:prstDash val="sysDot"/>
                    </a:lnB>
                  </a:tcPr>
                </a:tc>
                <a:tc vMerge="1">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交通出行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0419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文化体验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区文化和旅游局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715010">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4</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省内医保社保关系</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转移接续   </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城镇职工基本医疗保险关系转移接续</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87820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生育保险关系转移接续</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8643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养老保险关系转移接续</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3" name="图片 12" descr="社会保障卡居民服务"/>
          <p:cNvPicPr>
            <a:picLocks noChangeAspect="1"/>
          </p:cNvPicPr>
          <p:nvPr/>
        </p:nvPicPr>
        <p:blipFill>
          <a:blip r:embed="rId3"/>
          <a:stretch>
            <a:fillRect/>
          </a:stretch>
        </p:blipFill>
        <p:spPr>
          <a:xfrm>
            <a:off x="9201150" y="1898650"/>
            <a:ext cx="1645920" cy="1655445"/>
          </a:xfrm>
          <a:prstGeom prst="rect">
            <a:avLst/>
          </a:prstGeom>
        </p:spPr>
      </p:pic>
      <p:pic>
        <p:nvPicPr>
          <p:cNvPr id="14" name="图片 13" descr="省内医保社保关系转移"/>
          <p:cNvPicPr>
            <a:picLocks noChangeAspect="1"/>
          </p:cNvPicPr>
          <p:nvPr/>
        </p:nvPicPr>
        <p:blipFill>
          <a:blip r:embed="rId4"/>
          <a:stretch>
            <a:fillRect/>
          </a:stretch>
        </p:blipFill>
        <p:spPr>
          <a:xfrm>
            <a:off x="9201150" y="4149090"/>
            <a:ext cx="1718310" cy="1718310"/>
          </a:xfrm>
          <a:prstGeom prst="rect">
            <a:avLst/>
          </a:prstGeom>
        </p:spPr>
      </p:pic>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54075"/>
          <a:ext cx="10587355" cy="6668770"/>
        </p:xfrm>
        <a:graphic>
          <a:graphicData uri="http://schemas.openxmlformats.org/drawingml/2006/table">
            <a:tbl>
              <a:tblPr firstRow="1" bandRow="1">
                <a:effectLst/>
                <a:tableStyleId>{5C22544A-7EE6-4342-B048-85BDC9FD1C3A}</a:tableStyleId>
              </a:tblPr>
              <a:tblGrid>
                <a:gridCol w="515620"/>
                <a:gridCol w="1692275"/>
                <a:gridCol w="3336290"/>
                <a:gridCol w="1268095"/>
                <a:gridCol w="1952625"/>
                <a:gridCol w="1822450"/>
              </a:tblGrid>
              <a:tr h="45720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638175">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54</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处置城市建筑垃圾</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城市建筑垃圾处置核准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8135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道路货物运输经营许可（除使用4500千克及以下普通货运车辆从事普通货运经营外）</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65175">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55</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收购生鲜乳</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生鲜乳收购站许可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7945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新鲜乳转运证明核发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2425">
                <a:tc rowSpan="4">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56</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建设项目涉水审批</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生产建设项目水土保持方案审批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6068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取水许可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242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建设项目节水措施方案审查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306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占用农业灌溉水源、灌排工程设施审批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44525">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57</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水工程洪水影响评价和水土保持方案审批</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洪水影响评价类审批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7945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生产建设项目水土保持方案审批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56" name="Picture 7"/>
          <p:cNvPicPr>
            <a:picLocks noChangeAspect="1" noChangeArrowheads="1"/>
          </p:cNvPicPr>
          <p:nvPr/>
        </p:nvPicPr>
        <p:blipFill>
          <a:blip r:embed="rId3"/>
          <a:srcRect/>
          <a:stretch>
            <a:fillRect/>
          </a:stretch>
        </p:blipFill>
        <p:spPr>
          <a:xfrm>
            <a:off x="9921240" y="1358900"/>
            <a:ext cx="1195070" cy="1283970"/>
          </a:xfrm>
          <a:prstGeom prst="rect">
            <a:avLst/>
          </a:prstGeom>
          <a:noFill/>
          <a:ln w="1">
            <a:noFill/>
            <a:miter lim="800000"/>
            <a:headEnd/>
            <a:tailEnd type="none" w="med" len="med"/>
          </a:ln>
          <a:effectLst/>
        </p:spPr>
      </p:pic>
      <p:pic>
        <p:nvPicPr>
          <p:cNvPr id="57" name="Picture 8"/>
          <p:cNvPicPr>
            <a:picLocks noChangeAspect="1" noChangeArrowheads="1"/>
          </p:cNvPicPr>
          <p:nvPr/>
        </p:nvPicPr>
        <p:blipFill>
          <a:blip r:embed="rId4"/>
          <a:srcRect/>
          <a:stretch>
            <a:fillRect/>
          </a:stretch>
        </p:blipFill>
        <p:spPr>
          <a:xfrm>
            <a:off x="9921240" y="2708593"/>
            <a:ext cx="1195070" cy="1311275"/>
          </a:xfrm>
          <a:prstGeom prst="rect">
            <a:avLst/>
          </a:prstGeom>
          <a:noFill/>
          <a:ln w="1">
            <a:noFill/>
            <a:miter lim="800000"/>
            <a:headEnd/>
            <a:tailEnd type="none" w="med" len="med"/>
          </a:ln>
          <a:effectLst/>
        </p:spPr>
      </p:pic>
      <p:pic>
        <p:nvPicPr>
          <p:cNvPr id="58" name="Picture 9"/>
          <p:cNvPicPr>
            <a:picLocks noChangeAspect="1" noChangeArrowheads="1"/>
          </p:cNvPicPr>
          <p:nvPr/>
        </p:nvPicPr>
        <p:blipFill>
          <a:blip r:embed="rId5"/>
          <a:srcRect/>
          <a:stretch>
            <a:fillRect/>
          </a:stretch>
        </p:blipFill>
        <p:spPr>
          <a:xfrm>
            <a:off x="9966325" y="4239260"/>
            <a:ext cx="1195070" cy="1115060"/>
          </a:xfrm>
          <a:prstGeom prst="rect">
            <a:avLst/>
          </a:prstGeom>
          <a:noFill/>
          <a:ln w="1">
            <a:noFill/>
            <a:miter lim="800000"/>
            <a:headEnd/>
            <a:tailEnd type="none" w="med" len="med"/>
          </a:ln>
          <a:effectLst/>
        </p:spPr>
      </p:pic>
      <p:pic>
        <p:nvPicPr>
          <p:cNvPr id="59" name="Picture 10"/>
          <p:cNvPicPr>
            <a:picLocks noChangeAspect="1" noChangeArrowheads="1"/>
          </p:cNvPicPr>
          <p:nvPr/>
        </p:nvPicPr>
        <p:blipFill>
          <a:blip r:embed="rId6"/>
          <a:srcRect/>
          <a:stretch>
            <a:fillRect/>
          </a:stretch>
        </p:blipFill>
        <p:spPr>
          <a:xfrm>
            <a:off x="9966325" y="5546090"/>
            <a:ext cx="1195070" cy="1259840"/>
          </a:xfrm>
          <a:prstGeom prst="rect">
            <a:avLst/>
          </a:prstGeom>
          <a:noFill/>
          <a:ln w="1">
            <a:noFill/>
            <a:miter lim="800000"/>
            <a:headEnd/>
            <a:tailEnd type="none" w="med" len="med"/>
          </a:ln>
          <a:effectLst/>
        </p:spPr>
      </p:pic>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71220"/>
          <a:ext cx="10549890" cy="7291070"/>
        </p:xfrm>
        <a:graphic>
          <a:graphicData uri="http://schemas.openxmlformats.org/drawingml/2006/table">
            <a:tbl>
              <a:tblPr firstRow="1" bandRow="1">
                <a:effectLst/>
                <a:tableStyleId>{5C22544A-7EE6-4342-B048-85BDC9FD1C3A}</a:tableStyleId>
              </a:tblPr>
              <a:tblGrid>
                <a:gridCol w="525780"/>
                <a:gridCol w="1725930"/>
                <a:gridCol w="3354070"/>
                <a:gridCol w="1341755"/>
                <a:gridCol w="1868805"/>
                <a:gridCol w="1733550"/>
              </a:tblGrid>
              <a:tr h="45529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694690">
                <a:tc rowSpan="2">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58</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临时计划用水报装</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临时计划用水指标核定</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市水务局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市水务局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9469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供水报装</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昆明自来水公司</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9469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59</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升放气球活动审批</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升放无人驾驶自由气球活动审批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区气象局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区气象局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6103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升放系留气球活动审批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区气象局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62280">
                <a:tc rowSpan="3">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60</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林地使用</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企业投资项目备案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2037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临时占用林地审批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8133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勘查、开采矿藏和各向建设工程占用或者征用林地审核</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45135">
                <a:tc rowSpan="3">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61</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永久林地草原办理</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企业投资项目备案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2926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建设项目使用草原审批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市林草局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7244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勘查、开采矿藏和各向建设工程占用或者征用林地审核</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60" name="Picture 11"/>
          <p:cNvPicPr>
            <a:picLocks noChangeAspect="1" noChangeArrowheads="1"/>
          </p:cNvPicPr>
          <p:nvPr/>
        </p:nvPicPr>
        <p:blipFill>
          <a:blip r:embed="rId3"/>
          <a:srcRect/>
          <a:stretch>
            <a:fillRect/>
          </a:stretch>
        </p:blipFill>
        <p:spPr>
          <a:xfrm>
            <a:off x="9966325" y="1403985"/>
            <a:ext cx="1195070" cy="1263650"/>
          </a:xfrm>
          <a:prstGeom prst="rect">
            <a:avLst/>
          </a:prstGeom>
          <a:noFill/>
          <a:ln w="1">
            <a:noFill/>
            <a:miter lim="800000"/>
            <a:headEnd/>
            <a:tailEnd type="none" w="med" len="med"/>
          </a:ln>
          <a:effectLst/>
        </p:spPr>
      </p:pic>
      <p:pic>
        <p:nvPicPr>
          <p:cNvPr id="61" name="Picture 12"/>
          <p:cNvPicPr>
            <a:picLocks noChangeAspect="1" noChangeArrowheads="1"/>
          </p:cNvPicPr>
          <p:nvPr/>
        </p:nvPicPr>
        <p:blipFill>
          <a:blip r:embed="rId4"/>
          <a:srcRect/>
          <a:stretch>
            <a:fillRect/>
          </a:stretch>
        </p:blipFill>
        <p:spPr>
          <a:xfrm>
            <a:off x="9966325" y="2753678"/>
            <a:ext cx="1217930" cy="1294765"/>
          </a:xfrm>
          <a:prstGeom prst="rect">
            <a:avLst/>
          </a:prstGeom>
          <a:noFill/>
          <a:ln w="1">
            <a:noFill/>
            <a:miter lim="800000"/>
            <a:headEnd/>
            <a:tailEnd type="none" w="med" len="med"/>
          </a:ln>
          <a:effectLst/>
        </p:spPr>
      </p:pic>
      <p:pic>
        <p:nvPicPr>
          <p:cNvPr id="62" name="Picture 13"/>
          <p:cNvPicPr>
            <a:picLocks noChangeAspect="1" noChangeArrowheads="1"/>
          </p:cNvPicPr>
          <p:nvPr/>
        </p:nvPicPr>
        <p:blipFill>
          <a:blip r:embed="rId5"/>
          <a:srcRect/>
          <a:stretch>
            <a:fillRect/>
          </a:stretch>
        </p:blipFill>
        <p:spPr>
          <a:xfrm>
            <a:off x="9989185" y="4148773"/>
            <a:ext cx="1195070" cy="1276985"/>
          </a:xfrm>
          <a:prstGeom prst="rect">
            <a:avLst/>
          </a:prstGeom>
          <a:noFill/>
          <a:ln w="1">
            <a:noFill/>
            <a:miter lim="800000"/>
            <a:headEnd/>
            <a:tailEnd type="none" w="med" len="med"/>
          </a:ln>
          <a:effectLst/>
        </p:spPr>
      </p:pic>
      <p:pic>
        <p:nvPicPr>
          <p:cNvPr id="63" name="Picture 14"/>
          <p:cNvPicPr>
            <a:picLocks noChangeAspect="1" noChangeArrowheads="1"/>
          </p:cNvPicPr>
          <p:nvPr/>
        </p:nvPicPr>
        <p:blipFill>
          <a:blip r:embed="rId6"/>
          <a:srcRect/>
          <a:stretch>
            <a:fillRect/>
          </a:stretch>
        </p:blipFill>
        <p:spPr>
          <a:xfrm>
            <a:off x="9989185" y="5426075"/>
            <a:ext cx="1195070" cy="1339850"/>
          </a:xfrm>
          <a:prstGeom prst="rect">
            <a:avLst/>
          </a:prstGeom>
          <a:noFill/>
          <a:ln w="1">
            <a:noFill/>
            <a:miter lim="800000"/>
            <a:headEnd/>
            <a:tailEnd type="none" w="med" len="med"/>
          </a:ln>
          <a:effectLst/>
        </p:spPr>
      </p:pic>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15035"/>
          <a:ext cx="10566400" cy="8681085"/>
        </p:xfrm>
        <a:graphic>
          <a:graphicData uri="http://schemas.openxmlformats.org/drawingml/2006/table">
            <a:tbl>
              <a:tblPr firstRow="1" bandRow="1">
                <a:effectLst/>
                <a:tableStyleId>{5C22544A-7EE6-4342-B048-85BDC9FD1C3A}</a:tableStyleId>
              </a:tblPr>
              <a:tblGrid>
                <a:gridCol w="516255"/>
                <a:gridCol w="1647825"/>
                <a:gridCol w="3387725"/>
                <a:gridCol w="1270635"/>
                <a:gridCol w="1964055"/>
                <a:gridCol w="1779905"/>
              </a:tblGrid>
              <a:tr h="45148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467995">
                <a:tc rowSpan="3">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62</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永久草原临时林地办理</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企业投资项目备案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7625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建设项目使用草原审批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市林草局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6799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临时占用林地审批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48335">
                <a:tc rowSpan="2">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63</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采集标本</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采集国家二级保护野生植物审批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5024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进入自然保护区缓冲区从事非破坏性科学研究、教学实习和标本采集活动审批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31825">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64</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采集采伐</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采集国家二级保护野生植物审批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5786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林木采伐许可证核发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83260">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65</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农业机械申请</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拖拉机和联合收割机注册登记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5184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拖拉机和联合收割机驾驶证证件核发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64" name="Picture 15"/>
          <p:cNvPicPr>
            <a:picLocks noChangeAspect="1" noChangeArrowheads="1"/>
          </p:cNvPicPr>
          <p:nvPr/>
        </p:nvPicPr>
        <p:blipFill>
          <a:blip r:embed="rId3"/>
          <a:srcRect/>
          <a:stretch>
            <a:fillRect/>
          </a:stretch>
        </p:blipFill>
        <p:spPr>
          <a:xfrm>
            <a:off x="9921240" y="1493520"/>
            <a:ext cx="1195070" cy="1240790"/>
          </a:xfrm>
          <a:prstGeom prst="rect">
            <a:avLst/>
          </a:prstGeom>
          <a:noFill/>
          <a:ln w="1">
            <a:noFill/>
            <a:miter lim="800000"/>
            <a:headEnd/>
            <a:tailEnd type="none" w="med" len="med"/>
          </a:ln>
          <a:effectLst/>
        </p:spPr>
      </p:pic>
      <p:pic>
        <p:nvPicPr>
          <p:cNvPr id="65" name="Picture 16"/>
          <p:cNvPicPr>
            <a:picLocks noChangeAspect="1" noChangeArrowheads="1"/>
          </p:cNvPicPr>
          <p:nvPr/>
        </p:nvPicPr>
        <p:blipFill>
          <a:blip r:embed="rId4"/>
          <a:srcRect/>
          <a:stretch>
            <a:fillRect/>
          </a:stretch>
        </p:blipFill>
        <p:spPr>
          <a:xfrm>
            <a:off x="9966325" y="2798763"/>
            <a:ext cx="1195070" cy="1274445"/>
          </a:xfrm>
          <a:prstGeom prst="rect">
            <a:avLst/>
          </a:prstGeom>
          <a:noFill/>
          <a:ln w="1">
            <a:noFill/>
            <a:miter lim="800000"/>
            <a:headEnd/>
            <a:tailEnd type="none" w="med" len="med"/>
          </a:ln>
          <a:effectLst/>
        </p:spPr>
      </p:pic>
      <p:pic>
        <p:nvPicPr>
          <p:cNvPr id="66" name="Picture 17"/>
          <p:cNvPicPr>
            <a:picLocks noChangeAspect="1" noChangeArrowheads="1"/>
          </p:cNvPicPr>
          <p:nvPr/>
        </p:nvPicPr>
        <p:blipFill>
          <a:blip r:embed="rId5"/>
          <a:srcRect/>
          <a:stretch>
            <a:fillRect/>
          </a:stretch>
        </p:blipFill>
        <p:spPr>
          <a:xfrm>
            <a:off x="9921240" y="4148773"/>
            <a:ext cx="1195070" cy="1204595"/>
          </a:xfrm>
          <a:prstGeom prst="rect">
            <a:avLst/>
          </a:prstGeom>
          <a:noFill/>
          <a:ln w="1">
            <a:noFill/>
            <a:miter lim="800000"/>
            <a:headEnd/>
            <a:tailEnd type="none" w="med" len="med"/>
          </a:ln>
          <a:effectLst/>
        </p:spPr>
      </p:pic>
      <p:pic>
        <p:nvPicPr>
          <p:cNvPr id="67" name="Picture 18"/>
          <p:cNvPicPr>
            <a:picLocks noChangeAspect="1" noChangeArrowheads="1"/>
          </p:cNvPicPr>
          <p:nvPr/>
        </p:nvPicPr>
        <p:blipFill>
          <a:blip r:embed="rId6"/>
          <a:srcRect/>
          <a:stretch>
            <a:fillRect/>
          </a:stretch>
        </p:blipFill>
        <p:spPr>
          <a:xfrm>
            <a:off x="9966325" y="5512118"/>
            <a:ext cx="1195070" cy="1227455"/>
          </a:xfrm>
          <a:prstGeom prst="rect">
            <a:avLst/>
          </a:prstGeom>
          <a:noFill/>
          <a:ln w="1">
            <a:noFill/>
            <a:miter lim="800000"/>
            <a:headEnd/>
            <a:tailEnd type="none" w="med" len="med"/>
          </a:ln>
          <a:effectLst/>
        </p:spPr>
      </p:pic>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82650"/>
          <a:ext cx="10530840" cy="6886575"/>
        </p:xfrm>
        <a:graphic>
          <a:graphicData uri="http://schemas.openxmlformats.org/drawingml/2006/table">
            <a:tbl>
              <a:tblPr firstRow="1" bandRow="1">
                <a:effectLst/>
                <a:tableStyleId>{5C22544A-7EE6-4342-B048-85BDC9FD1C3A}</a:tableStyleId>
              </a:tblPr>
              <a:tblGrid>
                <a:gridCol w="522605"/>
                <a:gridCol w="1713230"/>
                <a:gridCol w="3378835"/>
                <a:gridCol w="1284605"/>
                <a:gridCol w="1855470"/>
                <a:gridCol w="1776095"/>
              </a:tblGrid>
              <a:tr h="45339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712470">
                <a:tc rowSpan="2">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66</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排污许可证变更、延续联办</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排污许可证变更申请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1247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排污许可证延续申请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12470">
                <a:tc rowSpan="2">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67</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辐射安全许可证变更、延续联办</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辐射安全许可（延续）</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2009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辐射安全许可（变更）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28345">
                <a:tc rowSpan="2">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68</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建筑工程施工许可</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建筑工程施工许可证核发（新办申请）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br>
                        <a:rPr lang="en-US" sz="1200" b="1" i="0">
                          <a:solidFill>
                            <a:srgbClr val="000000"/>
                          </a:solidFill>
                          <a:latin typeface="微软雅黑" panose="020B0503020204020204" charset="-122"/>
                          <a:ea typeface="微软雅黑" panose="020B0503020204020204" charset="-122"/>
                          <a:cs typeface="仿宋_GB2312" panose="02010609030101010101" charset="-122"/>
                        </a:rPr>
                      </a:b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区行政审批局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9532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建筑工程质量监督注册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68" name="Picture 19"/>
          <p:cNvPicPr>
            <a:picLocks noChangeAspect="1" noChangeArrowheads="1"/>
          </p:cNvPicPr>
          <p:nvPr/>
        </p:nvPicPr>
        <p:blipFill>
          <a:blip r:embed="rId3"/>
          <a:srcRect/>
          <a:stretch>
            <a:fillRect/>
          </a:stretch>
        </p:blipFill>
        <p:spPr>
          <a:xfrm>
            <a:off x="9876155" y="1403668"/>
            <a:ext cx="1195070" cy="1329055"/>
          </a:xfrm>
          <a:prstGeom prst="rect">
            <a:avLst/>
          </a:prstGeom>
          <a:noFill/>
          <a:ln w="1">
            <a:noFill/>
            <a:miter lim="800000"/>
            <a:headEnd/>
            <a:tailEnd type="none" w="med" len="med"/>
          </a:ln>
          <a:effectLst/>
        </p:spPr>
      </p:pic>
      <p:pic>
        <p:nvPicPr>
          <p:cNvPr id="15" name="ID_FA5977E21A3943A4B14ED0A4AE3194B0" descr="（昆明市）辐射安全许可证变更、延续联办“一件事”"/>
          <p:cNvPicPr>
            <a:picLocks noChangeAspect="1"/>
          </p:cNvPicPr>
          <p:nvPr/>
        </p:nvPicPr>
        <p:blipFill>
          <a:blip r:embed="rId4"/>
          <a:stretch>
            <a:fillRect/>
          </a:stretch>
        </p:blipFill>
        <p:spPr>
          <a:xfrm>
            <a:off x="9876155" y="2844165"/>
            <a:ext cx="1195070" cy="1324610"/>
          </a:xfrm>
          <a:prstGeom prst="rect">
            <a:avLst/>
          </a:prstGeom>
        </p:spPr>
      </p:pic>
      <p:pic>
        <p:nvPicPr>
          <p:cNvPr id="69" name="Picture 20"/>
          <p:cNvPicPr>
            <a:picLocks noChangeAspect="1" noChangeArrowheads="1"/>
          </p:cNvPicPr>
          <p:nvPr/>
        </p:nvPicPr>
        <p:blipFill>
          <a:blip r:embed="rId5"/>
          <a:srcRect/>
          <a:stretch>
            <a:fillRect/>
          </a:stretch>
        </p:blipFill>
        <p:spPr>
          <a:xfrm>
            <a:off x="9876155" y="4351338"/>
            <a:ext cx="1195070" cy="1229995"/>
          </a:xfrm>
          <a:prstGeom prst="rect">
            <a:avLst/>
          </a:prstGeom>
          <a:noFill/>
          <a:ln w="1">
            <a:noFill/>
            <a:miter lim="800000"/>
            <a:headEnd/>
            <a:tailEnd type="none" w="med" len="med"/>
          </a:ln>
          <a:effectLst/>
        </p:spPr>
      </p:pic>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89000"/>
          <a:ext cx="10566400" cy="5923915"/>
        </p:xfrm>
        <a:graphic>
          <a:graphicData uri="http://schemas.openxmlformats.org/drawingml/2006/table">
            <a:tbl>
              <a:tblPr firstRow="1" bandRow="1">
                <a:effectLst/>
                <a:tableStyleId>{5C22544A-7EE6-4342-B048-85BDC9FD1C3A}</a:tableStyleId>
              </a:tblPr>
              <a:tblGrid>
                <a:gridCol w="516890"/>
                <a:gridCol w="1000125"/>
                <a:gridCol w="4039870"/>
                <a:gridCol w="1271270"/>
                <a:gridCol w="1837055"/>
                <a:gridCol w="1901190"/>
              </a:tblGrid>
              <a:tr h="48006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250190">
                <a:tc rowSpan="6">
                  <a:txBody>
                    <a:bodyPr/>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69</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建设工程联合验收</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建设工程规划核验（验收）</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br>
                        <a:rPr lang="en-US" sz="1200" b="1" i="0">
                          <a:solidFill>
                            <a:srgbClr val="000000"/>
                          </a:solidFill>
                          <a:latin typeface="微软雅黑" panose="020B0503020204020204" charset="-122"/>
                          <a:ea typeface="微软雅黑" panose="020B0503020204020204" charset="-122"/>
                          <a:cs typeface="仿宋_GB2312" panose="02010609030101010101" charset="-122"/>
                        </a:rPr>
                      </a:b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区自然资源局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25654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建设工程消防验收或建设工程消防备案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人民防空工程、兼顾人民防空需要的地下工程竣工验收备案（联合验收、统一备案）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区发展改革局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0480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雷电防护装置竣工验收</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区气象局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光纤到户工程验收审核或通信基础设施工程验收审核</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市信息通信建设管理办公室</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256540">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建设工程城建档案验收</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市自然资源规划局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85140">
                <a:tc rowSpan="2">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70</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商品房预售证及商品房合同网签备案</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商品房预售许可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283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商品房买卖合同网签备案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rowSpan="6">
                  <a:txBody>
                    <a:bodyPr/>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71</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道路开挖</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占用、挖掘城市道路审批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区住房城乡建设局、区行政审批局（投资类）</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6">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临时占用城市绿化用地审批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区综合行政执法局、区行政审批局（投资类）</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砍伐、修剪城市树木审批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区综合行政执法局、区行政审批局（投资类）</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362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迁移古树名木审批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区综合行政执法局、区行政审批局（投资类）</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26225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改变绿化规划、绿化用地的使用性质审批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28257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涉路施工交通安全审查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70" name="Picture 21"/>
          <p:cNvPicPr>
            <a:picLocks noChangeAspect="1" noChangeArrowheads="1"/>
          </p:cNvPicPr>
          <p:nvPr/>
        </p:nvPicPr>
        <p:blipFill>
          <a:blip r:embed="rId3"/>
          <a:srcRect/>
          <a:stretch>
            <a:fillRect/>
          </a:stretch>
        </p:blipFill>
        <p:spPr>
          <a:xfrm>
            <a:off x="9921240" y="1718945"/>
            <a:ext cx="1195070" cy="1309370"/>
          </a:xfrm>
          <a:prstGeom prst="rect">
            <a:avLst/>
          </a:prstGeom>
          <a:noFill/>
          <a:ln w="1">
            <a:noFill/>
            <a:miter lim="800000"/>
            <a:headEnd/>
            <a:tailEnd type="none" w="med" len="med"/>
          </a:ln>
          <a:effectLst/>
        </p:spPr>
      </p:pic>
      <p:pic>
        <p:nvPicPr>
          <p:cNvPr id="71" name="Picture 22"/>
          <p:cNvPicPr>
            <a:picLocks noChangeAspect="1" noChangeArrowheads="1"/>
          </p:cNvPicPr>
          <p:nvPr/>
        </p:nvPicPr>
        <p:blipFill>
          <a:blip r:embed="rId4"/>
          <a:srcRect/>
          <a:stretch>
            <a:fillRect/>
          </a:stretch>
        </p:blipFill>
        <p:spPr>
          <a:xfrm>
            <a:off x="9921240" y="3338830"/>
            <a:ext cx="1158875" cy="1162685"/>
          </a:xfrm>
          <a:prstGeom prst="rect">
            <a:avLst/>
          </a:prstGeom>
          <a:noFill/>
          <a:ln w="1">
            <a:noFill/>
            <a:miter lim="800000"/>
            <a:headEnd/>
            <a:tailEnd type="none" w="med" len="med"/>
          </a:ln>
          <a:effectLst/>
        </p:spPr>
      </p:pic>
      <p:pic>
        <p:nvPicPr>
          <p:cNvPr id="72" name="Picture 23"/>
          <p:cNvPicPr>
            <a:picLocks noChangeAspect="1" noChangeArrowheads="1"/>
          </p:cNvPicPr>
          <p:nvPr/>
        </p:nvPicPr>
        <p:blipFill>
          <a:blip r:embed="rId5"/>
          <a:srcRect/>
          <a:stretch>
            <a:fillRect/>
          </a:stretch>
        </p:blipFill>
        <p:spPr>
          <a:xfrm>
            <a:off x="9921240" y="4959350"/>
            <a:ext cx="1195070" cy="1250950"/>
          </a:xfrm>
          <a:prstGeom prst="rect">
            <a:avLst/>
          </a:prstGeom>
          <a:noFill/>
          <a:ln w="1">
            <a:noFill/>
            <a:miter lim="800000"/>
            <a:headEnd/>
            <a:tailEnd type="none" w="med" len="med"/>
          </a:ln>
          <a:effectLst/>
        </p:spPr>
      </p:pic>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89000"/>
          <a:ext cx="10566400" cy="4983480"/>
        </p:xfrm>
        <a:graphic>
          <a:graphicData uri="http://schemas.openxmlformats.org/drawingml/2006/table">
            <a:tbl>
              <a:tblPr firstRow="1" bandRow="1">
                <a:effectLst/>
                <a:tableStyleId>{5C22544A-7EE6-4342-B048-85BDC9FD1C3A}</a:tableStyleId>
              </a:tblPr>
              <a:tblGrid>
                <a:gridCol w="516890"/>
                <a:gridCol w="1696085"/>
                <a:gridCol w="3343910"/>
                <a:gridCol w="1271270"/>
                <a:gridCol w="1837055"/>
                <a:gridCol w="1901190"/>
              </a:tblGrid>
              <a:tr h="45339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788035">
                <a:tc rowSpan="2">
                  <a:txBody>
                    <a:bodyPr/>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72</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环评与排污许可“两证联办”</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建设项目环境影响报告表审批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537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排污许可证首次申请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76275">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73</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入河排污口与环评“合一审批”</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建设项目环境影响报告表审批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7627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江河、湖泊新建、改建或扩大排污口审批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市生态环境局五华分局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27710">
                <a:tc rowSpan="2">
                  <a:txBody>
                    <a:bodyPr/>
                    <a:lstStyle/>
                    <a:p>
                      <a:pPr algn="ctr" fontAlgn="ctr"/>
                      <a:r>
                        <a:rPr lang="en-US" altLang="zh-CN" sz="1200" b="1" i="0" u="none" strike="noStrike">
                          <a:solidFill>
                            <a:srgbClr val="000000"/>
                          </a:solidFill>
                          <a:effectLst/>
                          <a:latin typeface="微软雅黑" panose="020B0503020204020204" charset="-122"/>
                          <a:ea typeface="微软雅黑" panose="020B0503020204020204" charset="-122"/>
                        </a:rPr>
                        <a:t>74</a:t>
                      </a: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水生野生动物经营利用和人工繁育行政许可</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水生野生动物经营利用许可证（新办）（权限内出售、购买、利用水生野生动物及其制品审批）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市农业农村局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90805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水生野生动物人工繁育许可证（新办）（权限内人工繁育水生野生动物审批）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73" name="Picture 24"/>
          <p:cNvPicPr>
            <a:picLocks noChangeAspect="1" noChangeArrowheads="1"/>
          </p:cNvPicPr>
          <p:nvPr/>
        </p:nvPicPr>
        <p:blipFill>
          <a:blip r:embed="rId3"/>
          <a:srcRect/>
          <a:stretch>
            <a:fillRect/>
          </a:stretch>
        </p:blipFill>
        <p:spPr>
          <a:xfrm>
            <a:off x="9876155" y="1538288"/>
            <a:ext cx="1195070" cy="1304925"/>
          </a:xfrm>
          <a:prstGeom prst="rect">
            <a:avLst/>
          </a:prstGeom>
          <a:noFill/>
          <a:ln w="1">
            <a:noFill/>
            <a:miter lim="800000"/>
            <a:headEnd/>
            <a:tailEnd type="none" w="med" len="med"/>
          </a:ln>
          <a:effectLst/>
        </p:spPr>
      </p:pic>
      <p:pic>
        <p:nvPicPr>
          <p:cNvPr id="74" name="Picture 25"/>
          <p:cNvPicPr>
            <a:picLocks noChangeAspect="1" noChangeArrowheads="1"/>
          </p:cNvPicPr>
          <p:nvPr/>
        </p:nvPicPr>
        <p:blipFill>
          <a:blip r:embed="rId4"/>
          <a:srcRect/>
          <a:stretch>
            <a:fillRect/>
          </a:stretch>
        </p:blipFill>
        <p:spPr>
          <a:xfrm>
            <a:off x="9876155" y="2933383"/>
            <a:ext cx="1195070" cy="1233805"/>
          </a:xfrm>
          <a:prstGeom prst="rect">
            <a:avLst/>
          </a:prstGeom>
          <a:noFill/>
          <a:ln w="1">
            <a:noFill/>
            <a:miter lim="800000"/>
            <a:headEnd/>
            <a:tailEnd type="none" w="med" len="med"/>
          </a:ln>
          <a:effectLst/>
        </p:spPr>
      </p:pic>
      <p:pic>
        <p:nvPicPr>
          <p:cNvPr id="16" name="ID_FF52D20FC8E241FDAB69D5FD18E6AE8F" descr="（昆明市）水生野生动物经营利用和人工繁育行政许可“一件事”"/>
          <p:cNvPicPr>
            <a:picLocks noChangeAspect="1"/>
          </p:cNvPicPr>
          <p:nvPr/>
        </p:nvPicPr>
        <p:blipFill>
          <a:blip r:embed="rId5"/>
          <a:stretch>
            <a:fillRect/>
          </a:stretch>
        </p:blipFill>
        <p:spPr>
          <a:xfrm>
            <a:off x="9876155" y="4418965"/>
            <a:ext cx="1195070" cy="1222375"/>
          </a:xfrm>
          <a:prstGeom prst="rect">
            <a:avLst/>
          </a:prstGeom>
        </p:spPr>
      </p:pic>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71220"/>
          <a:ext cx="10586085" cy="5229225"/>
        </p:xfrm>
        <a:graphic>
          <a:graphicData uri="http://schemas.openxmlformats.org/drawingml/2006/table">
            <a:tbl>
              <a:tblPr firstRow="1" bandRow="1">
                <a:effectLst/>
                <a:tableStyleId>{5C22544A-7EE6-4342-B048-85BDC9FD1C3A}</a:tableStyleId>
              </a:tblPr>
              <a:tblGrid>
                <a:gridCol w="518795"/>
                <a:gridCol w="1701800"/>
                <a:gridCol w="3355975"/>
                <a:gridCol w="1276350"/>
                <a:gridCol w="1843405"/>
                <a:gridCol w="1889760"/>
              </a:tblGrid>
              <a:tr h="45529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351790">
                <a:tc rowSpan="5">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75</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5">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姓名变更</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补办居民身份证</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5">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5">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115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机动车驾驶人信息发生变化换证</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115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城乡居民医保参保信息变更登记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115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城乡居民养老保险待遇账户信息维护</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115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社会保障卡信息变更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94335">
                <a:tc rowSpan="4">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76</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流动人员人事档案接收、转递</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流动人员人事档案转出</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7719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机关事业单位辞职辞退人员档案转入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41211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国有企业解除或终止劳动（聘用）关系人员档案转入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115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灵活就业人员人事档案转入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94335">
                <a:tc rowSpan="4">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77</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退休待遇领取</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领取养老金人员待遇资格认证</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6004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工伤保险定期待遇终止</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7719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5115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补办居民身份证</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75" name="Picture 26"/>
          <p:cNvPicPr>
            <a:picLocks noChangeAspect="1" noChangeArrowheads="1"/>
          </p:cNvPicPr>
          <p:nvPr/>
        </p:nvPicPr>
        <p:blipFill>
          <a:blip r:embed="rId3"/>
          <a:srcRect/>
          <a:stretch>
            <a:fillRect/>
          </a:stretch>
        </p:blipFill>
        <p:spPr>
          <a:xfrm>
            <a:off x="9921240" y="1493520"/>
            <a:ext cx="1195070" cy="1306830"/>
          </a:xfrm>
          <a:prstGeom prst="rect">
            <a:avLst/>
          </a:prstGeom>
          <a:noFill/>
          <a:ln w="1">
            <a:noFill/>
            <a:miter lim="800000"/>
            <a:headEnd/>
            <a:tailEnd type="none" w="med" len="med"/>
          </a:ln>
          <a:effectLst/>
        </p:spPr>
      </p:pic>
      <p:pic>
        <p:nvPicPr>
          <p:cNvPr id="76" name="Picture 27"/>
          <p:cNvPicPr>
            <a:picLocks noChangeAspect="1" noChangeArrowheads="1"/>
          </p:cNvPicPr>
          <p:nvPr/>
        </p:nvPicPr>
        <p:blipFill>
          <a:blip r:embed="rId4"/>
          <a:srcRect/>
          <a:stretch>
            <a:fillRect/>
          </a:stretch>
        </p:blipFill>
        <p:spPr>
          <a:xfrm>
            <a:off x="9966325" y="3293745"/>
            <a:ext cx="1195070" cy="1111250"/>
          </a:xfrm>
          <a:prstGeom prst="rect">
            <a:avLst/>
          </a:prstGeom>
          <a:noFill/>
          <a:ln w="1">
            <a:noFill/>
            <a:miter lim="800000"/>
            <a:headEnd/>
            <a:tailEnd type="none" w="med" len="med"/>
          </a:ln>
          <a:effectLst/>
        </p:spPr>
      </p:pic>
      <p:pic>
        <p:nvPicPr>
          <p:cNvPr id="77" name="Picture 28"/>
          <p:cNvPicPr>
            <a:picLocks noChangeAspect="1" noChangeArrowheads="1"/>
          </p:cNvPicPr>
          <p:nvPr/>
        </p:nvPicPr>
        <p:blipFill>
          <a:blip r:embed="rId5"/>
          <a:srcRect/>
          <a:stretch>
            <a:fillRect/>
          </a:stretch>
        </p:blipFill>
        <p:spPr>
          <a:xfrm>
            <a:off x="9921240" y="4733925"/>
            <a:ext cx="1242695" cy="1327785"/>
          </a:xfrm>
          <a:prstGeom prst="rect">
            <a:avLst/>
          </a:prstGeom>
          <a:noFill/>
          <a:ln w="1">
            <a:noFill/>
            <a:miter lim="800000"/>
            <a:headEnd/>
            <a:tailEnd type="none" w="med" len="med"/>
          </a:ln>
          <a:effectLst/>
        </p:spPr>
      </p:pic>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71855"/>
          <a:ext cx="10587355" cy="6544945"/>
        </p:xfrm>
        <a:graphic>
          <a:graphicData uri="http://schemas.openxmlformats.org/drawingml/2006/table">
            <a:tbl>
              <a:tblPr firstRow="1" bandRow="1">
                <a:effectLst/>
                <a:tableStyleId>{5C22544A-7EE6-4342-B048-85BDC9FD1C3A}</a:tableStyleId>
              </a:tblPr>
              <a:tblGrid>
                <a:gridCol w="523240"/>
                <a:gridCol w="1717040"/>
                <a:gridCol w="3385185"/>
                <a:gridCol w="1286510"/>
                <a:gridCol w="1859915"/>
                <a:gridCol w="1815465"/>
              </a:tblGrid>
              <a:tr h="45148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330835">
                <a:tc rowSpan="8">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78</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8">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社会保障卡服务</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8">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8">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3147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社会保障卡补领、换领、换发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798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社会保障卡启用</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1369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社会保障卡密码修改与重置</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3083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社会保障卡应用状态查询</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2258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社会保障卡信息变更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3020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社会保障卡挂失与解挂</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3083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社会保障卡注销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2644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79</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中小学教师资格认定</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中小学教师资格认定</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区教育体育局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区教育体育局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4833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开具有无犯罪记录证明</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3533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80</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法律援助申请</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对公民法律援助申请的审批</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区司法局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区司法局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4833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公证、司法鉴定法律援助</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区司法局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78" name="Picture 29"/>
          <p:cNvPicPr>
            <a:picLocks noChangeAspect="1" noChangeArrowheads="1"/>
          </p:cNvPicPr>
          <p:nvPr/>
        </p:nvPicPr>
        <p:blipFill>
          <a:blip r:embed="rId3"/>
          <a:srcRect/>
          <a:stretch>
            <a:fillRect/>
          </a:stretch>
        </p:blipFill>
        <p:spPr>
          <a:xfrm>
            <a:off x="9921240" y="1988820"/>
            <a:ext cx="1165225" cy="1308100"/>
          </a:xfrm>
          <a:prstGeom prst="rect">
            <a:avLst/>
          </a:prstGeom>
          <a:noFill/>
          <a:ln w="1">
            <a:noFill/>
            <a:miter lim="800000"/>
            <a:headEnd/>
            <a:tailEnd type="none" w="med" len="med"/>
          </a:ln>
          <a:effectLst/>
        </p:spPr>
      </p:pic>
      <p:pic>
        <p:nvPicPr>
          <p:cNvPr id="79" name="Picture 30"/>
          <p:cNvPicPr>
            <a:picLocks noChangeAspect="1" noChangeArrowheads="1"/>
          </p:cNvPicPr>
          <p:nvPr/>
        </p:nvPicPr>
        <p:blipFill>
          <a:blip r:embed="rId4"/>
          <a:srcRect/>
          <a:stretch>
            <a:fillRect/>
          </a:stretch>
        </p:blipFill>
        <p:spPr>
          <a:xfrm>
            <a:off x="9921240" y="4013835"/>
            <a:ext cx="1195070" cy="1309370"/>
          </a:xfrm>
          <a:prstGeom prst="rect">
            <a:avLst/>
          </a:prstGeom>
          <a:noFill/>
          <a:ln w="1">
            <a:noFill/>
            <a:miter lim="800000"/>
            <a:headEnd/>
            <a:tailEnd type="none" w="med" len="med"/>
          </a:ln>
          <a:effectLst/>
        </p:spPr>
      </p:pic>
      <p:pic>
        <p:nvPicPr>
          <p:cNvPr id="80" name="Picture 31"/>
          <p:cNvPicPr>
            <a:picLocks noChangeAspect="1" noChangeArrowheads="1"/>
          </p:cNvPicPr>
          <p:nvPr/>
        </p:nvPicPr>
        <p:blipFill>
          <a:blip r:embed="rId5"/>
          <a:srcRect/>
          <a:stretch>
            <a:fillRect/>
          </a:stretch>
        </p:blipFill>
        <p:spPr>
          <a:xfrm>
            <a:off x="9891395" y="5453698"/>
            <a:ext cx="1195070" cy="1259205"/>
          </a:xfrm>
          <a:prstGeom prst="rect">
            <a:avLst/>
          </a:prstGeom>
          <a:noFill/>
          <a:ln w="1">
            <a:noFill/>
            <a:miter lim="800000"/>
            <a:headEnd/>
            <a:tailEnd type="none" w="med" len="med"/>
          </a:ln>
          <a:effectLst/>
        </p:spPr>
      </p:pic>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890905"/>
          <a:ext cx="10558780" cy="5882640"/>
        </p:xfrm>
        <a:graphic>
          <a:graphicData uri="http://schemas.openxmlformats.org/drawingml/2006/table">
            <a:tbl>
              <a:tblPr firstRow="1" bandRow="1">
                <a:effectLst/>
                <a:tableStyleId>{5C22544A-7EE6-4342-B048-85BDC9FD1C3A}</a:tableStyleId>
              </a:tblPr>
              <a:tblGrid>
                <a:gridCol w="521335"/>
                <a:gridCol w="1710690"/>
                <a:gridCol w="3373120"/>
                <a:gridCol w="1282065"/>
                <a:gridCol w="1852930"/>
                <a:gridCol w="1818640"/>
              </a:tblGrid>
              <a:tr h="454660">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668655">
                <a:tc rowSpan="2">
                  <a:txBody>
                    <a:bodyPr/>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81</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异地老年优待证办理</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居住证申领（居住）</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p>
                      <a:pPr algn="ctr" fontAlgn="ctr">
                        <a:buNone/>
                      </a:pP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02945">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老年证办理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区卫生健康局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78815">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82</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夫妻房产过户</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国有建设用地使用权及房屋所有权登记（转移登记）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市自然资源规划局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市自然资源局规划局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0294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房产交易申报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5151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83</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职工医保参保信息变更</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职工医保参保信息变更登记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5151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开具《参保人员基本医疗保险类型变更信息表》</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43255">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84</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居民医保参保信息变更</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城乡居民医保参保信息变更登记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2834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开具《参保人员基本医疗保险类型变更信息表》</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84" name="Picture 35"/>
          <p:cNvPicPr>
            <a:picLocks noChangeAspect="1" noChangeArrowheads="1"/>
          </p:cNvPicPr>
          <p:nvPr/>
        </p:nvPicPr>
        <p:blipFill>
          <a:blip r:embed="rId3"/>
          <a:srcRect/>
          <a:stretch>
            <a:fillRect/>
          </a:stretch>
        </p:blipFill>
        <p:spPr>
          <a:xfrm>
            <a:off x="9921240" y="5490845"/>
            <a:ext cx="1195070" cy="1282700"/>
          </a:xfrm>
          <a:prstGeom prst="rect">
            <a:avLst/>
          </a:prstGeom>
          <a:noFill/>
          <a:ln w="1">
            <a:noFill/>
            <a:miter lim="800000"/>
            <a:headEnd/>
            <a:tailEnd type="none" w="med" len="med"/>
          </a:ln>
          <a:effectLst/>
        </p:spPr>
      </p:pic>
      <p:pic>
        <p:nvPicPr>
          <p:cNvPr id="83" name="Picture 34"/>
          <p:cNvPicPr>
            <a:picLocks noChangeAspect="1" noChangeArrowheads="1"/>
          </p:cNvPicPr>
          <p:nvPr/>
        </p:nvPicPr>
        <p:blipFill>
          <a:blip r:embed="rId4"/>
          <a:srcRect/>
          <a:stretch>
            <a:fillRect/>
          </a:stretch>
        </p:blipFill>
        <p:spPr>
          <a:xfrm>
            <a:off x="9876155" y="4104005"/>
            <a:ext cx="1195070" cy="1309370"/>
          </a:xfrm>
          <a:prstGeom prst="rect">
            <a:avLst/>
          </a:prstGeom>
          <a:noFill/>
          <a:ln w="1">
            <a:noFill/>
            <a:miter lim="800000"/>
            <a:headEnd/>
            <a:tailEnd type="none" w="med" len="med"/>
          </a:ln>
          <a:effectLst/>
        </p:spPr>
      </p:pic>
      <p:pic>
        <p:nvPicPr>
          <p:cNvPr id="82" name="Picture 33"/>
          <p:cNvPicPr>
            <a:picLocks noChangeAspect="1" noChangeArrowheads="1"/>
          </p:cNvPicPr>
          <p:nvPr/>
        </p:nvPicPr>
        <p:blipFill>
          <a:blip r:embed="rId5"/>
          <a:srcRect/>
          <a:stretch>
            <a:fillRect/>
          </a:stretch>
        </p:blipFill>
        <p:spPr>
          <a:xfrm>
            <a:off x="9876155" y="2766378"/>
            <a:ext cx="1195070" cy="1296035"/>
          </a:xfrm>
          <a:prstGeom prst="rect">
            <a:avLst/>
          </a:prstGeom>
          <a:noFill/>
          <a:ln w="1">
            <a:noFill/>
            <a:miter lim="800000"/>
            <a:headEnd/>
            <a:tailEnd type="none" w="med" len="med"/>
          </a:ln>
          <a:effectLst/>
        </p:spPr>
      </p:pic>
      <p:pic>
        <p:nvPicPr>
          <p:cNvPr id="81" name="Picture 32"/>
          <p:cNvPicPr>
            <a:picLocks noChangeAspect="1" noChangeArrowheads="1"/>
          </p:cNvPicPr>
          <p:nvPr/>
        </p:nvPicPr>
        <p:blipFill>
          <a:blip r:embed="rId6"/>
          <a:srcRect/>
          <a:stretch>
            <a:fillRect/>
          </a:stretch>
        </p:blipFill>
        <p:spPr>
          <a:xfrm>
            <a:off x="9921240" y="1403985"/>
            <a:ext cx="1102360" cy="1240790"/>
          </a:xfrm>
          <a:prstGeom prst="rect">
            <a:avLst/>
          </a:prstGeom>
          <a:noFill/>
          <a:ln w="1">
            <a:noFill/>
            <a:miter lim="800000"/>
            <a:headEnd/>
            <a:tailEnd type="none" w="med" len="med"/>
          </a:ln>
          <a:effectLst/>
        </p:spPr>
      </p:pic>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3058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18210"/>
          <a:ext cx="10550525" cy="6570345"/>
        </p:xfrm>
        <a:graphic>
          <a:graphicData uri="http://schemas.openxmlformats.org/drawingml/2006/table">
            <a:tbl>
              <a:tblPr firstRow="1" bandRow="1">
                <a:effectLst/>
                <a:tableStyleId>{5C22544A-7EE6-4342-B048-85BDC9FD1C3A}</a:tableStyleId>
              </a:tblPr>
              <a:tblGrid>
                <a:gridCol w="520065"/>
                <a:gridCol w="1706245"/>
                <a:gridCol w="3364865"/>
                <a:gridCol w="1278890"/>
                <a:gridCol w="1848485"/>
                <a:gridCol w="1831975"/>
              </a:tblGrid>
              <a:tr h="45148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347980">
                <a:tc rowSpan="4">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85</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存量房带抵押过户合并办理</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抵押权登记首次登记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市自然资源规划局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市自然资源规划局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4">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798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抵押权登记注销登记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市自然资源规划局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7465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国有建设用地使用权及房屋所有权登记转移登记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市自然资源规划局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347980">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存量房买卖合同网签备案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6548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86</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增量房转移登记和抵押权登记合并办理</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抵押权登记转移登记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市自然资源规划局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市自然资源规划局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9151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国有建设用地使用权及房屋所有权登记转移登记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75005">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87</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新企业就业登记、失业保险参保</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单位就业登记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70929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失业保险参保人员增加</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67437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88</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公租房承租资格确认</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公租房承租资格确认</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rowSpan="2">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市住房城乡建设局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58864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公租房租赁补贴资格确认</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85" name="Picture 36"/>
          <p:cNvPicPr>
            <a:picLocks noChangeAspect="1" noChangeArrowheads="1"/>
          </p:cNvPicPr>
          <p:nvPr/>
        </p:nvPicPr>
        <p:blipFill>
          <a:blip r:embed="rId3"/>
          <a:srcRect/>
          <a:stretch>
            <a:fillRect/>
          </a:stretch>
        </p:blipFill>
        <p:spPr>
          <a:xfrm>
            <a:off x="9876155" y="1495425"/>
            <a:ext cx="1195070" cy="1289050"/>
          </a:xfrm>
          <a:prstGeom prst="rect">
            <a:avLst/>
          </a:prstGeom>
          <a:noFill/>
          <a:ln w="1">
            <a:noFill/>
            <a:miter lim="800000"/>
            <a:headEnd/>
            <a:tailEnd type="none" w="med" len="med"/>
          </a:ln>
          <a:effectLst/>
        </p:spPr>
      </p:pic>
      <p:pic>
        <p:nvPicPr>
          <p:cNvPr id="86" name="Picture 37"/>
          <p:cNvPicPr>
            <a:picLocks noChangeAspect="1" noChangeArrowheads="1"/>
          </p:cNvPicPr>
          <p:nvPr/>
        </p:nvPicPr>
        <p:blipFill>
          <a:blip r:embed="rId4"/>
          <a:srcRect/>
          <a:stretch>
            <a:fillRect/>
          </a:stretch>
        </p:blipFill>
        <p:spPr>
          <a:xfrm>
            <a:off x="9876155" y="2888933"/>
            <a:ext cx="1195070" cy="1257935"/>
          </a:xfrm>
          <a:prstGeom prst="rect">
            <a:avLst/>
          </a:prstGeom>
          <a:noFill/>
          <a:ln w="1">
            <a:noFill/>
            <a:miter lim="800000"/>
            <a:headEnd/>
            <a:tailEnd type="none" w="med" len="med"/>
          </a:ln>
          <a:effectLst/>
        </p:spPr>
      </p:pic>
      <p:pic>
        <p:nvPicPr>
          <p:cNvPr id="40" name="图片 39" descr="新企业就业登记、失业保险参保"/>
          <p:cNvPicPr>
            <a:picLocks noChangeAspect="1"/>
          </p:cNvPicPr>
          <p:nvPr/>
        </p:nvPicPr>
        <p:blipFill>
          <a:blip r:embed="rId5"/>
          <a:srcRect l="6876" t="6879" r="7291" b="6140"/>
          <a:stretch>
            <a:fillRect/>
          </a:stretch>
        </p:blipFill>
        <p:spPr>
          <a:xfrm>
            <a:off x="9890125" y="4328795"/>
            <a:ext cx="1181100" cy="1201420"/>
          </a:xfrm>
          <a:prstGeom prst="rect">
            <a:avLst/>
          </a:prstGeom>
        </p:spPr>
      </p:pic>
      <p:pic>
        <p:nvPicPr>
          <p:cNvPr id="87" name="Picture 38"/>
          <p:cNvPicPr>
            <a:picLocks noChangeAspect="1" noChangeArrowheads="1"/>
          </p:cNvPicPr>
          <p:nvPr/>
        </p:nvPicPr>
        <p:blipFill>
          <a:blip r:embed="rId6"/>
          <a:srcRect/>
          <a:stretch>
            <a:fillRect/>
          </a:stretch>
        </p:blipFill>
        <p:spPr>
          <a:xfrm>
            <a:off x="9876155" y="5543868"/>
            <a:ext cx="1195070" cy="1294765"/>
          </a:xfrm>
          <a:prstGeom prst="rect">
            <a:avLst/>
          </a:prstGeom>
          <a:noFill/>
          <a:ln w="1">
            <a:noFill/>
            <a:miter lim="800000"/>
            <a:headEnd/>
            <a:tailEnd type="none" w="med" len="med"/>
          </a:ln>
          <a:effec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922655" y="161925"/>
            <a:ext cx="10474960" cy="777875"/>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sym typeface="+mn-ea"/>
              </a:rPr>
              <a:t>云南省“高效办成一件事”2024年度</a:t>
            </a:r>
            <a:r>
              <a:rPr lang="zh-CN" sz="2400" b="1" dirty="0">
                <a:latin typeface="方正小标宋_GBK" panose="02000000000000000000" charset="-122"/>
                <a:ea typeface="方正小标宋_GBK" panose="02000000000000000000" charset="-122"/>
                <a:cs typeface="方正小标宋_GBK" panose="02000000000000000000" charset="-122"/>
                <a:sym typeface="+mn-ea"/>
              </a:rPr>
              <a:t>第一批</a:t>
            </a:r>
            <a:r>
              <a:rPr sz="2400" b="1" dirty="0">
                <a:latin typeface="方正小标宋_GBK" panose="02000000000000000000" charset="-122"/>
                <a:ea typeface="方正小标宋_GBK" panose="02000000000000000000" charset="-122"/>
                <a:cs typeface="方正小标宋_GBK" panose="02000000000000000000" charset="-122"/>
                <a:sym typeface="+mn-ea"/>
              </a:rPr>
              <a:t>重点事项清单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nvGraphicFramePr>
        <p:xfrm>
          <a:off x="922655" y="1001395"/>
          <a:ext cx="10497820" cy="5788025"/>
        </p:xfrm>
        <a:graphic>
          <a:graphicData uri="http://schemas.openxmlformats.org/drawingml/2006/table">
            <a:tbl>
              <a:tblPr firstRow="1" bandRow="1">
                <a:tableStyleId>{5C22544A-7EE6-4342-B048-85BDC9FD1C3A}</a:tableStyleId>
              </a:tblPr>
              <a:tblGrid>
                <a:gridCol w="675296"/>
                <a:gridCol w="675297"/>
                <a:gridCol w="1137966"/>
                <a:gridCol w="1395732"/>
                <a:gridCol w="2559143"/>
                <a:gridCol w="1823369"/>
                <a:gridCol w="2230755"/>
              </a:tblGrid>
              <a:tr h="343535">
                <a:tc>
                  <a:txBody>
                    <a:bodyPr/>
                    <a:p>
                      <a:pPr algn="ctr">
                        <a:buNone/>
                      </a:pPr>
                      <a:r>
                        <a:rPr lang="zh-CN" altLang="en-US" sz="1350" dirty="0">
                          <a:latin typeface="微软雅黑" panose="020B0503020204020204" charset="-122"/>
                          <a:ea typeface="微软雅黑" panose="020B0503020204020204" charset="-122"/>
                        </a:rPr>
                        <a:t>阶段</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537845">
                <a:tc rowSpan="5">
                  <a:txBody>
                    <a:bodyPr/>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生活</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5</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algn="l">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残疾人服务</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5">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区残联</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残疾人证新办、换领、迁移、挂失补办、注销、残疾类别/等级变更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区残联</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5">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4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困难残疾人生活补贴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4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重度残疾人护理补贴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区民政局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6164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rowSpan="2">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残疾人就业帮扶</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42290">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区残联</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45">
                <a:tc rowSpan="9">
                  <a:txBody>
                    <a:bodyPr/>
                    <a:p>
                      <a:pPr algn="ctr">
                        <a:buClrTx/>
                        <a:buSzTx/>
                        <a:buNone/>
                      </a:pPr>
                      <a:r>
                        <a:rPr lang="zh-CN" altLang="en-US" sz="1200" b="1">
                          <a:solidFill>
                            <a:srgbClr val="000000"/>
                          </a:solidFill>
                          <a:latin typeface="微软雅黑" panose="020B0503020204020204" charset="-122"/>
                          <a:ea typeface="微软雅黑" panose="020B0503020204020204" charset="-122"/>
                        </a:rPr>
                        <a:t>就业</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9">
                  <a:txBody>
                    <a:bodyPr/>
                    <a:p>
                      <a:pPr algn="ctr">
                        <a:buClrTx/>
                        <a:buSzTx/>
                        <a:buNone/>
                      </a:pPr>
                      <a:r>
                        <a:rPr lang="en-US" altLang="zh-CN" sz="1200" b="1">
                          <a:solidFill>
                            <a:srgbClr val="000000"/>
                          </a:solidFill>
                          <a:latin typeface="微软雅黑" panose="020B0503020204020204" charset="-122"/>
                          <a:ea typeface="微软雅黑" panose="020B0503020204020204" charset="-122"/>
                        </a:rPr>
                        <a:t>6</a:t>
                      </a: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9">
                  <a:txBody>
                    <a:bodyPr/>
                    <a:p>
                      <a:pPr algn="l">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个人就业创业</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9">
                  <a:txBody>
                    <a:bodyPr/>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p>
                      <a:pPr algn="l">
                        <a:buClrTx/>
                        <a:buSzTx/>
                        <a:buFont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就业登记</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p>
                      <a:pPr algn="l">
                        <a:buClrTx/>
                        <a:buSzTx/>
                        <a:buFontTx/>
                      </a:pPr>
                      <a:r>
                        <a:rPr lang="en-US" sz="1200" b="1">
                          <a:solidFill>
                            <a:srgbClr val="000000"/>
                          </a:solidFill>
                          <a:latin typeface="微软雅黑" panose="020B0503020204020204" charset="-122"/>
                          <a:ea typeface="微软雅黑" panose="020B0503020204020204" charset="-122"/>
                          <a:cs typeface="仿宋_GB2312" panose="02010609030101010101" charset="-122"/>
                          <a:sym typeface="+mn-ea"/>
                        </a:rPr>
                        <a:t>区人力资源社会保障局</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12700" marR="12700" marT="12700" vert="horz"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9">
                  <a:txBody>
                    <a:bodyPr/>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4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求职补贴申领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0289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基本医疗保险参保和变更登记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4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企业社会保险登记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4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创业担保贷款申请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4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云岭创业贷申请</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59410">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一次性创业补贴申领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4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流动人员人事档案接收、转递</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4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住房公积金个人账户设立</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l">
                        <a:buClrTx/>
                        <a:buSzTx/>
                        <a:buFontTx/>
                      </a:pPr>
                      <a:r>
                        <a:rPr lang="en-US" sz="1200" b="1" i="0">
                          <a:solidFill>
                            <a:srgbClr val="000000"/>
                          </a:solidFill>
                          <a:latin typeface="微软雅黑" panose="020B0503020204020204" charset="-122"/>
                          <a:ea typeface="微软雅黑" panose="020B0503020204020204" charset="-122"/>
                          <a:cs typeface="仿宋_GB2312" panose="02010609030101010101" charset="-122"/>
                        </a:rPr>
                        <a:t>市住房公积金中心</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5" name="图片 1" descr="fb9399a6811cc189667805ff3a2aad1"/>
          <p:cNvPicPr>
            <a:picLocks noChangeAspect="1"/>
          </p:cNvPicPr>
          <p:nvPr/>
        </p:nvPicPr>
        <p:blipFill>
          <a:blip r:embed="rId2"/>
          <a:stretch>
            <a:fillRect/>
          </a:stretch>
        </p:blipFill>
        <p:spPr>
          <a:xfrm>
            <a:off x="9471343" y="1673543"/>
            <a:ext cx="1537335" cy="1605915"/>
          </a:xfrm>
          <a:prstGeom prst="rect">
            <a:avLst/>
          </a:prstGeom>
        </p:spPr>
      </p:pic>
      <p:pic>
        <p:nvPicPr>
          <p:cNvPr id="16" name="图片 1" descr="1ecb96dc7b26173f5796b2bf8285998"/>
          <p:cNvPicPr>
            <a:picLocks noChangeAspect="1"/>
          </p:cNvPicPr>
          <p:nvPr/>
        </p:nvPicPr>
        <p:blipFill>
          <a:blip r:embed="rId3"/>
          <a:stretch>
            <a:fillRect/>
          </a:stretch>
        </p:blipFill>
        <p:spPr>
          <a:xfrm>
            <a:off x="9515793" y="4418965"/>
            <a:ext cx="1537335" cy="1592580"/>
          </a:xfrm>
          <a:prstGeom prst="rect">
            <a:avLst/>
          </a:prstGeom>
        </p:spPr>
      </p:pic>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6300" y="0"/>
            <a:ext cx="10587355" cy="801370"/>
          </a:xfrm>
          <a:prstGeom prst="rect">
            <a:avLst/>
          </a:prstGeom>
          <a:solidFill>
            <a:srgbClr val="C6DEC4"/>
          </a:solidFill>
          <a:ln>
            <a:noFill/>
          </a:ln>
          <a:effectLst/>
        </p:spPr>
        <p:txBody>
          <a:bodyPr wrap="square" rtlCol="0" anchor="ctr" anchorCtr="0">
            <a:noAutofit/>
          </a:bodyPr>
          <a:lstStyle/>
          <a:p>
            <a:pPr algn="ctr"/>
            <a:r>
              <a:rPr lang="zh-CN" altLang="en-US" sz="2400" b="1" dirty="0">
                <a:latin typeface="方正小标宋_GBK" panose="02000000000000000000" charset="-122"/>
                <a:ea typeface="方正小标宋_GBK" panose="02000000000000000000" charset="-122"/>
                <a:cs typeface="方正小标宋_GBK" panose="02000000000000000000" charset="-122"/>
              </a:rPr>
              <a:t>昆明市“高效办成一件事”2024年度重点事项清单</a:t>
            </a:r>
            <a:endParaRPr sz="24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876300" y="918210"/>
          <a:ext cx="10550525" cy="1938020"/>
        </p:xfrm>
        <a:graphic>
          <a:graphicData uri="http://schemas.openxmlformats.org/drawingml/2006/table">
            <a:tbl>
              <a:tblPr firstRow="1" bandRow="1">
                <a:effectLst/>
                <a:tableStyleId>{5C22544A-7EE6-4342-B048-85BDC9FD1C3A}</a:tableStyleId>
              </a:tblPr>
              <a:tblGrid>
                <a:gridCol w="520065"/>
                <a:gridCol w="1706245"/>
                <a:gridCol w="3364865"/>
                <a:gridCol w="1278890"/>
                <a:gridCol w="1848485"/>
                <a:gridCol w="1831975"/>
              </a:tblGrid>
              <a:tr h="451485">
                <a:tc>
                  <a:txBody>
                    <a:bodyPr/>
                    <a:lstStyle/>
                    <a:p>
                      <a:pPr algn="ctr">
                        <a:buNone/>
                      </a:pPr>
                      <a:r>
                        <a:rPr lang="zh-CN" altLang="en-US" sz="1350" dirty="0">
                          <a:latin typeface="微软雅黑" panose="020B0503020204020204" charset="-122"/>
                          <a:ea typeface="微软雅黑" panose="020B0503020204020204" charset="-122"/>
                        </a:rPr>
                        <a:t>序号</a:t>
                      </a:r>
                      <a:endParaRPr lang="zh-CN" altLang="en-US" sz="1350" dirty="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一件事</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名称</a:t>
                      </a:r>
                      <a:endParaRPr lang="zh-CN" altLang="en-US" sz="1350" dirty="0">
                        <a:latin typeface="微软雅黑" panose="020B0503020204020204" charset="-122"/>
                        <a:ea typeface="微软雅黑" panose="020B0503020204020204" charset="-122"/>
                      </a:endParaRPr>
                    </a:p>
                  </a:txBody>
                  <a:tcPr marL="68580" marR="68580" marT="34290" marB="34290" anchor="ctr">
                    <a:lnL w="12700">
                      <a:noFill/>
                      <a:prstDash val="soli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具体事项</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牵头单位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责任单位</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c>
                  <a:txBody>
                    <a:bodyPr/>
                    <a:lstStyle/>
                    <a:p>
                      <a:pPr algn="ctr">
                        <a:buNone/>
                      </a:pPr>
                      <a:r>
                        <a:rPr lang="zh-CN" altLang="en-US" sz="1350" dirty="0">
                          <a:latin typeface="微软雅黑" panose="020B0503020204020204" charset="-122"/>
                          <a:ea typeface="微软雅黑" panose="020B0503020204020204" charset="-122"/>
                        </a:rPr>
                        <a:t>办事指南</a:t>
                      </a:r>
                      <a:endParaRPr lang="zh-CN" altLang="en-US" sz="1350" dirty="0">
                        <a:latin typeface="微软雅黑" panose="020B0503020204020204" charset="-122"/>
                        <a:ea typeface="微软雅黑" panose="020B0503020204020204" charset="-122"/>
                      </a:endParaRPr>
                    </a:p>
                  </a:txBody>
                  <a:tcPr marL="68580" marR="68580" marT="34290" marB="34290" anchor="ctr">
                    <a:lnL w="12700" cap="flat" cmpd="sng" algn="ctr">
                      <a:noFill/>
                      <a:prstDash val="solid"/>
                      <a:round/>
                      <a:headEnd type="none" w="med" len="med"/>
                      <a:tailEnd type="none" w="med" len="med"/>
                    </a:lnL>
                    <a:lnR w="12700">
                      <a:solidFill>
                        <a:srgbClr val="5E988C"/>
                      </a:solidFill>
                      <a:prstDash val="solid"/>
                    </a:lnR>
                    <a:lnT w="12700">
                      <a:solidFill>
                        <a:srgbClr val="5E988C"/>
                      </a:solidFill>
                      <a:prstDash val="solid"/>
                    </a:lnT>
                    <a:lnB w="12700" cap="flat" cmpd="sng" algn="ctr">
                      <a:solidFill>
                        <a:schemeClr val="tx1"/>
                      </a:solidFill>
                      <a:prstDash val="sysDot"/>
                      <a:round/>
                      <a:headEnd type="none" w="med" len="med"/>
                      <a:tailEnd type="none" w="med" len="med"/>
                    </a:lnB>
                    <a:solidFill>
                      <a:srgbClr val="5E988C"/>
                    </a:solidFill>
                  </a:tcPr>
                </a:tc>
              </a:tr>
              <a:tr h="683260">
                <a:tc rowSpan="2">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89</a:t>
                      </a: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一手房预告登记及抵押预告登记一次办</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l" fontAlgn="ctr"/>
                      <a:r>
                        <a:rPr lang="en-US" sz="1200" b="1" i="0" u="none" strike="noStrike">
                          <a:solidFill>
                            <a:srgbClr val="000000"/>
                          </a:solidFill>
                          <a:latin typeface="微软雅黑" panose="020B0503020204020204" charset="-122"/>
                          <a:ea typeface="微软雅黑" panose="020B0503020204020204" charset="-122"/>
                          <a:cs typeface="仿宋_GB2312" panose="02010609030101010101" charset="-122"/>
                        </a:rPr>
                        <a:t>预购登记设立</a:t>
                      </a:r>
                      <a:endParaRPr lang="en-US" sz="1200" b="1" i="0" u="none" strike="noStrike">
                        <a:solidFill>
                          <a:srgbClr val="000000"/>
                        </a:solidFill>
                        <a:latin typeface="微软雅黑" panose="020B0503020204020204" charset="-122"/>
                        <a:ea typeface="微软雅黑" panose="020B0503020204020204" charset="-122"/>
                        <a:cs typeface="仿宋_GB2312" panose="02010609030101010101"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r>
                        <a:rPr lang="en-US" sz="1200" b="1" i="0" u="none" strike="noStrike">
                          <a:solidFill>
                            <a:srgbClr val="000000"/>
                          </a:solidFill>
                          <a:latin typeface="微软雅黑" panose="020B0503020204020204" charset="-122"/>
                          <a:ea typeface="微软雅黑" panose="020B0503020204020204" charset="-122"/>
                          <a:cs typeface="仿宋_GB2312" panose="02010609030101010101" charset="-122"/>
                        </a:rPr>
                        <a:t>市自然资源规划局</a:t>
                      </a:r>
                      <a:endParaRPr lang="en-US" sz="1200" b="1" i="0" u="none" strike="noStrike">
                        <a:solidFill>
                          <a:srgbClr val="000000"/>
                        </a:solidFill>
                        <a:latin typeface="微软雅黑" panose="020B0503020204020204" charset="-122"/>
                        <a:ea typeface="微软雅黑" panose="020B0503020204020204" charset="-122"/>
                        <a:cs typeface="仿宋_GB2312" panose="02010609030101010101"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u="none" strike="noStrike">
                          <a:solidFill>
                            <a:srgbClr val="000000"/>
                          </a:solidFill>
                          <a:latin typeface="微软雅黑" panose="020B0503020204020204" charset="-122"/>
                          <a:ea typeface="微软雅黑" panose="020B0503020204020204" charset="-122"/>
                          <a:cs typeface="仿宋_GB2312" panose="02010609030101010101" charset="-122"/>
                        </a:rPr>
                        <a:t>市自然资源规划局</a:t>
                      </a:r>
                      <a:endParaRPr lang="en-US" sz="1200" b="1" i="0" u="none" strike="noStrike">
                        <a:solidFill>
                          <a:srgbClr val="000000"/>
                        </a:solidFill>
                        <a:latin typeface="微软雅黑" panose="020B0503020204020204" charset="-122"/>
                        <a:ea typeface="微软雅黑" panose="020B0503020204020204" charset="-122"/>
                        <a:cs typeface="仿宋_GB2312" panose="02010609030101010101"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rowSpan="2">
                  <a:txBody>
                    <a:bodyPr/>
                    <a:lstStyle/>
                    <a:p>
                      <a:pPr algn="ctr" fontAlgn="ctr"/>
                      <a:endParaRPr lang="en-US" altLang="zh-CN" sz="1200" b="1"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r h="803275">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en-US" sz="1200" b="1" i="0" u="none" strike="noStrike">
                          <a:solidFill>
                            <a:srgbClr val="000000"/>
                          </a:solidFill>
                          <a:latin typeface="微软雅黑" panose="020B0503020204020204" charset="-122"/>
                          <a:ea typeface="微软雅黑" panose="020B0503020204020204" charset="-122"/>
                          <a:cs typeface="仿宋_GB2312" panose="02010609030101010101" charset="-122"/>
                        </a:rPr>
                        <a:t>不动产抵押预告登记</a:t>
                      </a:r>
                      <a:endParaRPr lang="en-US" sz="1200" b="1" i="0" u="none" strike="noStrike">
                        <a:solidFill>
                          <a:srgbClr val="000000"/>
                        </a:solidFill>
                        <a:latin typeface="微软雅黑" panose="020B0503020204020204" charset="-122"/>
                        <a:ea typeface="微软雅黑" panose="020B0503020204020204" charset="-122"/>
                        <a:cs typeface="仿宋_GB2312" panose="02010609030101010101"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4EDDE"/>
                    </a:solidFill>
                  </a:tcPr>
                </a:tc>
                <a:tc>
                  <a:txBody>
                    <a:bodyPr/>
                    <a:lstStyle/>
                    <a:p>
                      <a:pPr algn="ctr" fontAlgn="ctr"/>
                      <a:r>
                        <a:rPr lang="en-US" sz="1200" b="1" i="0" u="none" strike="noStrike">
                          <a:solidFill>
                            <a:srgbClr val="000000"/>
                          </a:solidFill>
                          <a:latin typeface="微软雅黑" panose="020B0503020204020204" charset="-122"/>
                          <a:ea typeface="微软雅黑" panose="020B0503020204020204" charset="-122"/>
                          <a:cs typeface="仿宋_GB2312" panose="02010609030101010101" charset="-122"/>
                        </a:rPr>
                        <a:t>市自然资源规划局</a:t>
                      </a:r>
                      <a:endParaRPr lang="en-US" sz="1200" b="1" i="0" u="none" strike="noStrike">
                        <a:solidFill>
                          <a:srgbClr val="000000"/>
                        </a:solidFill>
                        <a:latin typeface="微软雅黑" panose="020B0503020204020204" charset="-122"/>
                        <a:ea typeface="微软雅黑" panose="020B0503020204020204" charset="-122"/>
                        <a:cs typeface="仿宋_GB2312" panose="02010609030101010101" charset="-122"/>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vMerge="1">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r>
            </a:tbl>
          </a:graphicData>
        </a:graphic>
      </p:graphicFrame>
      <p:pic>
        <p:nvPicPr>
          <p:cNvPr id="88" name="Picture 39"/>
          <p:cNvPicPr>
            <a:picLocks noChangeAspect="1" noChangeArrowheads="1"/>
          </p:cNvPicPr>
          <p:nvPr/>
        </p:nvPicPr>
        <p:blipFill>
          <a:blip r:embed="rId3"/>
          <a:srcRect/>
          <a:stretch>
            <a:fillRect/>
          </a:stretch>
        </p:blipFill>
        <p:spPr>
          <a:xfrm>
            <a:off x="9786620" y="1493520"/>
            <a:ext cx="1195070" cy="1184910"/>
          </a:xfrm>
          <a:prstGeom prst="rect">
            <a:avLst/>
          </a:prstGeom>
          <a:noFill/>
          <a:ln w="1">
            <a:noFill/>
            <a:miter lim="800000"/>
            <a:headEnd/>
            <a:tailEnd type="none" w="med" len="med"/>
          </a:ln>
          <a:effectLst/>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872490" y="278765"/>
            <a:ext cx="10615930"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sym typeface="+mn-ea"/>
              </a:rPr>
              <a:t>云南省“高效办成一件事”2024年度</a:t>
            </a:r>
            <a:r>
              <a:rPr lang="zh-CN" sz="2400" b="1" dirty="0">
                <a:latin typeface="方正小标宋_GBK" panose="02000000000000000000" charset="-122"/>
                <a:ea typeface="方正小标宋_GBK" panose="02000000000000000000" charset="-122"/>
                <a:cs typeface="方正小标宋_GBK" panose="02000000000000000000" charset="-122"/>
                <a:sym typeface="+mn-ea"/>
              </a:rPr>
              <a:t>第一批</a:t>
            </a:r>
            <a:r>
              <a:rPr sz="2400" b="1" dirty="0">
                <a:latin typeface="方正小标宋_GBK" panose="02000000000000000000" charset="-122"/>
                <a:ea typeface="方正小标宋_GBK" panose="02000000000000000000" charset="-122"/>
                <a:cs typeface="方正小标宋_GBK" panose="02000000000000000000" charset="-122"/>
                <a:sym typeface="+mn-ea"/>
              </a:rPr>
              <a:t>重点事项清单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nvGraphicFramePr>
        <p:xfrm>
          <a:off x="875665" y="1268730"/>
          <a:ext cx="10612304" cy="3705860"/>
        </p:xfrm>
        <a:graphic>
          <a:graphicData uri="http://schemas.openxmlformats.org/drawingml/2006/table">
            <a:tbl>
              <a:tblPr firstRow="1" bandRow="1">
                <a:tableStyleId>{5C22544A-7EE6-4342-B048-85BDC9FD1C3A}</a:tableStyleId>
              </a:tblPr>
              <a:tblGrid>
                <a:gridCol w="687070"/>
                <a:gridCol w="687238"/>
                <a:gridCol w="1182640"/>
                <a:gridCol w="1343452"/>
                <a:gridCol w="2791933"/>
                <a:gridCol w="1710171"/>
                <a:gridCol w="2209800"/>
              </a:tblGrid>
              <a:tr h="454660">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360000">
                <a:tc rowSpan="9">
                  <a:txBody>
                    <a:bodyPr/>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退休</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9">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7</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9">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退休</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9">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参保人员达到法定退休年龄领取基本养老保险待遇资格确认</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9">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0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基本养老保险视同缴费年限认定</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0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特殊工种提前退休核准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0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因病或非因工致残完全丧失劳动能力提前退休(退职)核准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00">
                <a:tc vMerge="1">
                  <a:tcPr marL="68580" marR="68580" marT="34290" marB="3429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新增退休人员养老保险待遇核定发放</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0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基本医疗保险视同缴费年限核定</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区医保局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0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离休、退休提取住房公积金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市住房公积金中心</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0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城镇独生子女父母奖励金</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60000">
                <a:tc vMerge="1">
                  <a:tcPr marL="68580" marR="68580" marT="34290" marB="34290">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vMerge="1">
                  <a:tcPr marL="68580" marR="68580" marT="34290" marB="34290">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户籍信息确认</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17" name="图片 2" descr="06a41147a5337f97f32e4f5c7b187e9"/>
          <p:cNvPicPr>
            <a:picLocks noChangeAspect="1"/>
          </p:cNvPicPr>
          <p:nvPr/>
        </p:nvPicPr>
        <p:blipFill>
          <a:blip r:embed="rId2"/>
          <a:stretch>
            <a:fillRect/>
          </a:stretch>
        </p:blipFill>
        <p:spPr>
          <a:xfrm>
            <a:off x="9471025" y="2663825"/>
            <a:ext cx="1790700" cy="1795145"/>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714375" y="53975"/>
            <a:ext cx="10697845"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sym typeface="+mn-ea"/>
              </a:rPr>
              <a:t>云南省“高效办成一件事”2024年度</a:t>
            </a:r>
            <a:r>
              <a:rPr lang="zh-CN" sz="2400" b="1" dirty="0">
                <a:latin typeface="方正小标宋_GBK" panose="02000000000000000000" charset="-122"/>
                <a:ea typeface="方正小标宋_GBK" panose="02000000000000000000" charset="-122"/>
                <a:cs typeface="方正小标宋_GBK" panose="02000000000000000000" charset="-122"/>
                <a:sym typeface="+mn-ea"/>
              </a:rPr>
              <a:t>第一批</a:t>
            </a:r>
            <a:r>
              <a:rPr sz="2400" b="1" dirty="0">
                <a:latin typeface="方正小标宋_GBK" panose="02000000000000000000" charset="-122"/>
                <a:ea typeface="方正小标宋_GBK" panose="02000000000000000000" charset="-122"/>
                <a:cs typeface="方正小标宋_GBK" panose="02000000000000000000" charset="-122"/>
                <a:sym typeface="+mn-ea"/>
              </a:rPr>
              <a:t>重点事项清单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2" name="表格 1"/>
          <p:cNvGraphicFramePr/>
          <p:nvPr>
            <p:custDataLst>
              <p:tags r:id="rId2"/>
            </p:custDataLst>
          </p:nvPr>
        </p:nvGraphicFramePr>
        <p:xfrm>
          <a:off x="714375" y="998855"/>
          <a:ext cx="10727859" cy="5560060"/>
        </p:xfrm>
        <a:graphic>
          <a:graphicData uri="http://schemas.openxmlformats.org/drawingml/2006/table">
            <a:tbl>
              <a:tblPr firstRow="1" bandRow="1">
                <a:effectLst/>
                <a:tableStyleId>{5C22544A-7EE6-4342-B048-85BDC9FD1C3A}</a:tableStyleId>
              </a:tblPr>
              <a:tblGrid>
                <a:gridCol w="696131"/>
                <a:gridCol w="696131"/>
                <a:gridCol w="1264075"/>
                <a:gridCol w="1484843"/>
                <a:gridCol w="2491948"/>
                <a:gridCol w="1892551"/>
                <a:gridCol w="2202180"/>
              </a:tblGrid>
              <a:tr h="483235">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486410">
                <a:tc rowSpan="9">
                  <a:txBody>
                    <a:bodyPr/>
                    <a:p>
                      <a:pPr algn="ctr">
                        <a:lnSpc>
                          <a:spcPct val="90000"/>
                        </a:lnSpc>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准入</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lnSpc>
                          <a:spcPct val="90000"/>
                        </a:lnSpc>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准营</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8</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lnSpc>
                          <a:spcPct val="90000"/>
                        </a:lnSpc>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企业信息变更</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7143" marR="7143" marT="7143"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6">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企业变更登记</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7688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企业印章刻制</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市公安局五华分局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9593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基本账户变更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中国人民银行云南省分行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7752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税控设备变更发行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区税务局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85775">
                <a:tc vMerge="1">
                  <a:tcPr>
                    <a:lnR w="12700">
                      <a:solidFill>
                        <a:schemeClr val="tx1"/>
                      </a:solidFill>
                      <a:prstDash val="sysDot"/>
                    </a:lnR>
                    <a:lnB w="12700">
                      <a:solidFill>
                        <a:schemeClr val="tx1"/>
                      </a:solidFill>
                      <a:prstDash val="sysDot"/>
                    </a:lnB>
                  </a:tcPr>
                </a:tc>
                <a:tc vMerge="1">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社会保险登记变更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区人力资源社会保障局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5783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marL="9525" marR="9525" marT="9525" marB="0" anchor="ct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住房公积金企业缴存登记变更</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市住房公积金中心</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91185">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9</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algn="ctr">
                        <a:lnSpc>
                          <a:spcPct val="90000"/>
                        </a:lnSpc>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开办运输</a:t>
                      </a: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企业</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3">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企业营业执照信息核验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3">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85407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道路货物运输经营许可(危险货物道路运输经营、使用总质量4500千克及以下普通货运车辆从事普通货运经营的除外）</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75120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普通道路货物运输车辆《道路运输证》办理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区交通运输局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4" name="图片 5" descr="7a877abe65a16ba7bd1b26f9173b2ff"/>
          <p:cNvPicPr>
            <a:picLocks noChangeAspect="1"/>
          </p:cNvPicPr>
          <p:nvPr/>
        </p:nvPicPr>
        <p:blipFill>
          <a:blip r:embed="rId3"/>
          <a:stretch>
            <a:fillRect/>
          </a:stretch>
        </p:blipFill>
        <p:spPr>
          <a:xfrm>
            <a:off x="9561195" y="2258695"/>
            <a:ext cx="1535430" cy="1427480"/>
          </a:xfrm>
          <a:prstGeom prst="rect">
            <a:avLst/>
          </a:prstGeom>
        </p:spPr>
      </p:pic>
      <p:pic>
        <p:nvPicPr>
          <p:cNvPr id="8" name="图片 6" descr="开办运输企业“一件事”"/>
          <p:cNvPicPr>
            <a:picLocks noChangeAspect="1"/>
          </p:cNvPicPr>
          <p:nvPr/>
        </p:nvPicPr>
        <p:blipFill>
          <a:blip r:embed="rId4"/>
          <a:stretch>
            <a:fillRect/>
          </a:stretch>
        </p:blipFill>
        <p:spPr>
          <a:xfrm>
            <a:off x="9560878" y="4824095"/>
            <a:ext cx="1543685" cy="1400810"/>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95"/>
          <p:cNvSpPr txBox="1"/>
          <p:nvPr>
            <p:custDataLst>
              <p:tags r:id="rId1"/>
            </p:custDataLst>
          </p:nvPr>
        </p:nvSpPr>
        <p:spPr>
          <a:xfrm>
            <a:off x="778510" y="295275"/>
            <a:ext cx="10581640" cy="801370"/>
          </a:xfrm>
          <a:prstGeom prst="rect">
            <a:avLst/>
          </a:prstGeom>
          <a:solidFill>
            <a:srgbClr val="C6DEC4"/>
          </a:solidFill>
          <a:ln>
            <a:noFill/>
          </a:ln>
          <a:effectLst/>
        </p:spPr>
        <p:txBody>
          <a:bodyPr wrap="square" rtlCol="0" anchor="ctr" anchorCtr="0">
            <a:noAutofit/>
          </a:bodyPr>
          <a:lstStyle/>
          <a:p>
            <a:pPr algn="ctr"/>
            <a:r>
              <a:rPr sz="2400" b="1" dirty="0">
                <a:latin typeface="方正小标宋_GBK" panose="02000000000000000000" charset="-122"/>
                <a:ea typeface="方正小标宋_GBK" panose="02000000000000000000" charset="-122"/>
                <a:cs typeface="方正小标宋_GBK" panose="02000000000000000000" charset="-122"/>
                <a:sym typeface="+mn-ea"/>
              </a:rPr>
              <a:t>云南省“高效办成一件事”2024年度</a:t>
            </a:r>
            <a:r>
              <a:rPr lang="zh-CN" sz="2400" b="1" dirty="0">
                <a:latin typeface="方正小标宋_GBK" panose="02000000000000000000" charset="-122"/>
                <a:ea typeface="方正小标宋_GBK" panose="02000000000000000000" charset="-122"/>
                <a:cs typeface="方正小标宋_GBK" panose="02000000000000000000" charset="-122"/>
                <a:sym typeface="+mn-ea"/>
              </a:rPr>
              <a:t>第一批</a:t>
            </a:r>
            <a:r>
              <a:rPr sz="2400" b="1" dirty="0">
                <a:latin typeface="方正小标宋_GBK" panose="02000000000000000000" charset="-122"/>
                <a:ea typeface="方正小标宋_GBK" panose="02000000000000000000" charset="-122"/>
                <a:cs typeface="方正小标宋_GBK" panose="02000000000000000000" charset="-122"/>
                <a:sym typeface="+mn-ea"/>
              </a:rPr>
              <a:t>重点事项清单</a:t>
            </a:r>
            <a:endParaRPr lang="zh-CN" altLang="en-US" sz="2100" b="1" dirty="0">
              <a:latin typeface="方正小标宋_GBK" panose="02000000000000000000" charset="-122"/>
              <a:ea typeface="方正小标宋_GBK" panose="02000000000000000000" charset="-122"/>
              <a:cs typeface="方正小标宋_GBK" panose="02000000000000000000" charset="-122"/>
            </a:endParaRPr>
          </a:p>
        </p:txBody>
      </p:sp>
      <p:graphicFrame>
        <p:nvGraphicFramePr>
          <p:cNvPr id="95" name="表格 94"/>
          <p:cNvGraphicFramePr/>
          <p:nvPr/>
        </p:nvGraphicFramePr>
        <p:xfrm>
          <a:off x="778510" y="1268730"/>
          <a:ext cx="10581048" cy="5332730"/>
        </p:xfrm>
        <a:graphic>
          <a:graphicData uri="http://schemas.openxmlformats.org/drawingml/2006/table">
            <a:tbl>
              <a:tblPr firstRow="1" bandRow="1">
                <a:tableStyleId>{5C22544A-7EE6-4342-B048-85BDC9FD1C3A}</a:tableStyleId>
              </a:tblPr>
              <a:tblGrid>
                <a:gridCol w="682191"/>
                <a:gridCol w="682191"/>
                <a:gridCol w="1361413"/>
                <a:gridCol w="1337956"/>
                <a:gridCol w="2649798"/>
                <a:gridCol w="1666589"/>
                <a:gridCol w="2200910"/>
              </a:tblGrid>
              <a:tr h="405130">
                <a:tc>
                  <a:txBody>
                    <a:bodyPr/>
                    <a:p>
                      <a:pPr algn="ctr">
                        <a:buNone/>
                      </a:pPr>
                      <a:r>
                        <a:rPr lang="zh-CN" altLang="en-US" sz="1350">
                          <a:latin typeface="微软雅黑" panose="020B0503020204020204" charset="-122"/>
                          <a:ea typeface="微软雅黑" panose="020B0503020204020204" charset="-122"/>
                        </a:rPr>
                        <a:t>阶段</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序号</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cs typeface="微软雅黑" panose="020B0503020204020204" charset="-122"/>
                        </a:rPr>
                        <a:t>名     称</a:t>
                      </a:r>
                      <a:endParaRPr lang="zh-CN" altLang="en-US" sz="1350">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牵头单位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涉及事项</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责任单位</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c>
                  <a:txBody>
                    <a:bodyPr/>
                    <a:lstStyle/>
                    <a:p>
                      <a:pPr algn="ctr">
                        <a:buNone/>
                      </a:pPr>
                      <a:r>
                        <a:rPr lang="zh-CN" altLang="en-US" sz="1350">
                          <a:latin typeface="微软雅黑" panose="020B0503020204020204" charset="-122"/>
                          <a:ea typeface="微软雅黑" panose="020B0503020204020204" charset="-122"/>
                        </a:rPr>
                        <a:t>办事指南</a:t>
                      </a:r>
                      <a:endParaRPr lang="zh-CN" altLang="en-US" sz="1350">
                        <a:latin typeface="微软雅黑" panose="020B0503020204020204" charset="-122"/>
                        <a:ea typeface="微软雅黑" panose="020B0503020204020204" charset="-122"/>
                      </a:endParaRPr>
                    </a:p>
                  </a:txBody>
                  <a:tcPr marL="68580" marR="68580" marT="34290" marB="34290" anchor="ctr">
                    <a:lnL w="12700">
                      <a:solidFill>
                        <a:srgbClr val="5E988C"/>
                      </a:solidFill>
                      <a:prstDash val="solid"/>
                    </a:lnL>
                    <a:lnR w="12700">
                      <a:solidFill>
                        <a:srgbClr val="5E988C"/>
                      </a:solidFill>
                      <a:prstDash val="solid"/>
                    </a:lnR>
                    <a:lnT w="12700">
                      <a:solidFill>
                        <a:srgbClr val="5E988C"/>
                      </a:solidFill>
                      <a:prstDash val="solid"/>
                    </a:lnT>
                    <a:lnB w="12700">
                      <a:solidFill>
                        <a:schemeClr val="tx1"/>
                      </a:solidFill>
                      <a:prstDash val="sysDot"/>
                    </a:lnB>
                    <a:solidFill>
                      <a:srgbClr val="5E988C"/>
                    </a:solidFill>
                  </a:tcPr>
                </a:tc>
              </a:tr>
              <a:tr h="653415">
                <a:tc rowSpan="10">
                  <a:txBody>
                    <a:bodyPr/>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准入</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p>
                      <a:pPr algn="ctr">
                        <a:buClrTx/>
                        <a:buSzTx/>
                        <a:buNone/>
                      </a:pPr>
                      <a:r>
                        <a:rPr lang="zh-CN" altLang="en-US" sz="1200" b="1">
                          <a:solidFill>
                            <a:srgbClr val="000000"/>
                          </a:solidFill>
                          <a:latin typeface="微软雅黑" panose="020B0503020204020204" charset="-122"/>
                          <a:ea typeface="微软雅黑" panose="020B0503020204020204" charset="-122"/>
                          <a:cs typeface="仿宋_GB2312" panose="02010609030101010101" charset="-122"/>
                        </a:rPr>
                        <a:t>准营</a:t>
                      </a:r>
                      <a:endParaRPr lang="zh-CN"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10</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开办餐饮店</a:t>
                      </a:r>
                      <a:endParaRPr 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4">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企业营业执照信息核验</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4">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57848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4643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户外招牌设施设置规范管理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61150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63550">
                <a:tc vMerge="1">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11</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algn="ctr">
                        <a:buClrTx/>
                        <a:buSzTx/>
                        <a:buNone/>
                      </a:pPr>
                      <a:r>
                        <a:rPr lang="en-US" sz="1200" b="1">
                          <a:solidFill>
                            <a:srgbClr val="000000"/>
                          </a:solidFill>
                          <a:latin typeface="微软雅黑" panose="020B0503020204020204" charset="-122"/>
                          <a:ea typeface="微软雅黑" panose="020B0503020204020204" charset="-122"/>
                          <a:cs typeface="仿宋_GB2312" panose="02010609030101010101" charset="-122"/>
                        </a:rPr>
                        <a:t>开办药店</a:t>
                      </a:r>
                      <a:endParaRPr 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68580" marR="68580" marT="34290" marB="3429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rowSpan="6">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药品零售企业经营许可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rowSpan="6">
                  <a:txBody>
                    <a:bodyPr/>
                    <a:lstStyle/>
                    <a:p>
                      <a:pPr indent="0" algn="ctr">
                        <a:buNone/>
                      </a:pPr>
                      <a:endParaRPr lang="en-US" altLang="en-US" sz="1200" b="1">
                        <a:solidFill>
                          <a:srgbClr val="000000"/>
                        </a:solidFill>
                        <a:latin typeface="微软雅黑" panose="020B0503020204020204" charset="-122"/>
                        <a:ea typeface="微软雅黑" panose="020B0503020204020204" charset="-122"/>
                        <a:cs typeface="仿宋_GB2312" panose="02010609030101010101" charset="-122"/>
                      </a:endParaRPr>
                    </a:p>
                  </a:txBody>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5750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第二类医疗器械经营备案</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5750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第三类医疗器械经营许可</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48133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食品经营备案（仅销售预包装食品）</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区市场监管局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83540">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vMerge="1">
                  <a:tcPr>
                    <a:lnL w="12700">
                      <a:solidFill>
                        <a:schemeClr val="tx1"/>
                      </a:solidFill>
                      <a:prstDash val="sysDot"/>
                    </a:lnL>
                    <a:lnR w="12700">
                      <a:solidFill>
                        <a:schemeClr val="tx1"/>
                      </a:solidFill>
                      <a:prstDash val="sysDot"/>
                    </a:lnR>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户外招牌设施设置规范管理</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区综合行政执法局</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r h="394335">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vMerge="1">
                  <a:tcPr>
                    <a:lnL w="12700">
                      <a:solidFill>
                        <a:schemeClr val="tx1"/>
                      </a:solidFill>
                      <a:prstDash val="sysDot"/>
                    </a:lnL>
                    <a:lnR w="12700">
                      <a:solidFill>
                        <a:schemeClr val="tx1"/>
                      </a:solidFill>
                      <a:prstDash val="sysDot"/>
                    </a:lnR>
                    <a:lnB w="12700">
                      <a:solidFill>
                        <a:schemeClr val="tx1"/>
                      </a:solidFill>
                      <a:prstDash val="sysDot"/>
                    </a:lnB>
                    <a:solidFill>
                      <a:schemeClr val="bg1">
                        <a:lumMod val="95000"/>
                      </a:schemeClr>
                    </a:solidFill>
                  </a:tcPr>
                </a:tc>
                <a:tc>
                  <a:txBody>
                    <a:bodyPr/>
                    <a:lstStyle/>
                    <a:p>
                      <a:pPr algn="l"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公众聚集场所投入使用、营业前消防安全检查</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rgbClr val="E4EDDE"/>
                    </a:solidFill>
                  </a:tcPr>
                </a:tc>
                <a:tc>
                  <a:txBody>
                    <a:bodyPr/>
                    <a:lstStyle/>
                    <a:p>
                      <a:pPr algn="ctr" fontAlgn="ctr"/>
                      <a:r>
                        <a:rPr lang="en-US" sz="1200" b="1" i="0">
                          <a:solidFill>
                            <a:srgbClr val="000000"/>
                          </a:solidFill>
                          <a:latin typeface="微软雅黑" panose="020B0503020204020204" charset="-122"/>
                          <a:ea typeface="微软雅黑" panose="020B0503020204020204" charset="-122"/>
                          <a:cs typeface="仿宋_GB2312" panose="02010609030101010101" charset="-122"/>
                        </a:rPr>
                        <a:t>区消防救援大队</a:t>
                      </a:r>
                      <a:endParaRPr lang="en-US" sz="1200" b="1" i="0">
                        <a:solidFill>
                          <a:srgbClr val="000000"/>
                        </a:solidFill>
                        <a:latin typeface="微软雅黑" panose="020B0503020204020204" charset="-122"/>
                        <a:ea typeface="微软雅黑" panose="020B0503020204020204" charset="-122"/>
                        <a:cs typeface="仿宋_GB2312" panose="02010609030101010101" charset="-122"/>
                      </a:endParaRPr>
                    </a:p>
                  </a:txBody>
                  <a:tcPr marL="9842" marR="9842" marT="9842" marB="0" anchor="ctr" anchorCtr="0">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c vMerge="1">
                  <a:tcPr marL="0" marR="0" marT="0" marB="0" anchor="ctr">
                    <a:lnL w="12700">
                      <a:solidFill>
                        <a:schemeClr val="tx1"/>
                      </a:solidFill>
                      <a:prstDash val="sysDot"/>
                    </a:lnL>
                    <a:lnR w="12700">
                      <a:solidFill>
                        <a:schemeClr val="tx1"/>
                      </a:solidFill>
                      <a:prstDash val="sysDot"/>
                    </a:lnR>
                    <a:lnT w="12700">
                      <a:solidFill>
                        <a:schemeClr val="tx1"/>
                      </a:solidFill>
                      <a:prstDash val="sysDot"/>
                    </a:lnT>
                    <a:lnB w="12700">
                      <a:solidFill>
                        <a:schemeClr val="tx1"/>
                      </a:solidFill>
                      <a:prstDash val="sysDot"/>
                    </a:lnB>
                    <a:solidFill>
                      <a:schemeClr val="bg1">
                        <a:lumMod val="95000"/>
                      </a:schemeClr>
                    </a:solidFill>
                  </a:tcPr>
                </a:tc>
              </a:tr>
            </a:tbl>
          </a:graphicData>
        </a:graphic>
      </p:graphicFrame>
      <p:pic>
        <p:nvPicPr>
          <p:cNvPr id="5" name="图片 7" descr="db93ee67c82fe4b982b9a25d6fece41"/>
          <p:cNvPicPr>
            <a:picLocks noChangeAspect="1"/>
          </p:cNvPicPr>
          <p:nvPr/>
        </p:nvPicPr>
        <p:blipFill>
          <a:blip r:embed="rId2"/>
          <a:stretch>
            <a:fillRect/>
          </a:stretch>
        </p:blipFill>
        <p:spPr>
          <a:xfrm>
            <a:off x="9426575" y="2393950"/>
            <a:ext cx="1537335" cy="1332230"/>
          </a:xfrm>
          <a:prstGeom prst="rect">
            <a:avLst/>
          </a:prstGeom>
        </p:spPr>
      </p:pic>
      <p:pic>
        <p:nvPicPr>
          <p:cNvPr id="8" name="图片 1" descr="开办药店"/>
          <p:cNvPicPr>
            <a:picLocks noChangeAspect="1"/>
          </p:cNvPicPr>
          <p:nvPr/>
        </p:nvPicPr>
        <p:blipFill>
          <a:blip r:embed="rId3"/>
          <a:stretch>
            <a:fillRect/>
          </a:stretch>
        </p:blipFill>
        <p:spPr>
          <a:xfrm>
            <a:off x="9381490" y="4554220"/>
            <a:ext cx="1659890" cy="1492885"/>
          </a:xfrm>
          <a:prstGeom prst="rect">
            <a:avLst/>
          </a:prstGeom>
        </p:spPr>
      </p:pic>
    </p:spTree>
  </p:cSld>
  <p:clrMapOvr>
    <a:masterClrMapping/>
  </p:clrMapOvr>
  <p:transition spd="slow">
    <p:push dir="u"/>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TABLE_ENDDRAG_ORIGIN_RECT" val="833*462"/>
  <p:tag name="TABLE_ENDDRAG_RECT" val="69*71*833*462"/>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TABLE_ENDDRAG_ORIGIN_RECT" val="833*462"/>
  <p:tag name="TABLE_ENDDRAG_RECT" val="69*71*833*462"/>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TABLE_ENDDRAG_ORIGIN_RECT" val="833*462"/>
  <p:tag name="TABLE_ENDDRAG_RECT" val="69*71*833*462"/>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TABLE_ENDDRAG_ORIGIN_RECT" val="833*462"/>
  <p:tag name="TABLE_ENDDRAG_RECT" val="69*71*833*462"/>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TABLE_ENDDRAG_ORIGIN_RECT" val="833*462"/>
  <p:tag name="TABLE_ENDDRAG_RECT" val="69*71*833*462"/>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TABLE_ENDDRAG_ORIGIN_RECT" val="833*462"/>
  <p:tag name="TABLE_ENDDRAG_RECT" val="69*71*833*462"/>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TABLE_ENDDRAG_ORIGIN_RECT" val="680*393"/>
  <p:tag name="TABLE_ENDDRAG_RECT" val="141*76*680*393"/>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TABLE_ENDDRAG_ORIGIN_RECT" val="680*393"/>
  <p:tag name="TABLE_ENDDRAG_RECT" val="141*76*680*393"/>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TABLE_ENDDRAG_ORIGIN_RECT" val="849*162"/>
  <p:tag name="TABLE_ENDDRAG_RECT" val="54*103*849*162"/>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TABLE_ENDDRAG_ORIGIN_RECT" val="860*438"/>
  <p:tag name="TABLE_ENDDRAG_RECT" val="46*91*860*438"/>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TABLE_ENDDRAG_ORIGIN_RECT" val="851*437"/>
  <p:tag name="TABLE_ENDDRAG_RECT" val="54*92*851*437"/>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TABLE_ENDDRAG_ORIGIN_RECT" val="831*460"/>
  <p:tag name="TABLE_ENDDRAG_RECT" val="69*72*831*460"/>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TABLE_ENDDRAG_ORIGIN_RECT" val="832*462"/>
  <p:tag name="TABLE_ENDDRAG_RECT" val="69*70*832*462"/>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TABLE_ENDDRAG_ORIGIN_RECT" val="832*457"/>
  <p:tag name="TABLE_ENDDRAG_RECT" val="69*67*832*457"/>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TABLE_ENDDRAG_ORIGIN_RECT" val="833*455"/>
  <p:tag name="TABLE_ENDDRAG_RECT" val="69*69*833*455"/>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TABLE_ENDDRAG_ORIGIN_RECT" val="833*438"/>
  <p:tag name="TABLE_ENDDRAG_RECT" val="69*69*833*438"/>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TABLE_ENDDRAG_ORIGIN_RECT" val="829*449"/>
  <p:tag name="TABLE_ENDDRAG_RECT" val="69*67*829*449"/>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TABLE_ENDDRAG_ORIGIN_RECT" val="832*584"/>
  <p:tag name="TABLE_ENDDRAG_RECT" val="69*68*832*584"/>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TABLE_ENDDRAG_ORIGIN_RECT" val="833*587"/>
  <p:tag name="TABLE_ENDDRAG_RECT" val="69*70*833*587"/>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TABLE_ENDDRAG_ORIGIN_RECT" val="831*588"/>
  <p:tag name="TABLE_ENDDRAG_RECT" val="69*75*832*588"/>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TABLE_ENDDRAG_ORIGIN_RECT" val="833*439"/>
  <p:tag name="TABLE_ENDDRAG_RECT" val="69*68*833*439"/>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TABLE_ENDDRAG_ORIGIN_RECT" val="833*318"/>
  <p:tag name="TABLE_ENDDRAG_RECT" val="69*67*833*318"/>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TABLE_ENDDRAG_ORIGIN_RECT" val="833*472"/>
  <p:tag name="TABLE_ENDDRAG_RECT" val="69*70*833*472"/>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TABLE_ENDDRAG_ORIGIN_RECT" val="837*455"/>
  <p:tag name="TABLE_ENDDRAG_RECT" val="56*71*837*455"/>
</p:tagLst>
</file>

<file path=ppt/tags/tag70.xml><?xml version="1.0" encoding="utf-8"?>
<p:tagLst xmlns:p="http://schemas.openxmlformats.org/presentationml/2006/main">
  <p:tag name="TABLE_ENDDRAG_ORIGIN_RECT" val="831*570"/>
  <p:tag name="TABLE_ENDDRAG_RECT" val="69*72*831*570"/>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TABLE_ENDDRAG_ORIGIN_RECT" val="831*570"/>
  <p:tag name="TABLE_ENDDRAG_RECT" val="69*72*831*570"/>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TABLE_ENDDRAG_ORIGIN_RECT" val="833*395"/>
  <p:tag name="TABLE_ENDDRAG_RECT" val="69*67*833*395"/>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TABLE_ENDDRAG_ORIGIN_RECT" val="830*401"/>
  <p:tag name="TABLE_ENDDRAG_RECT" val="69*68*830*401"/>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TABLE_ENDDRAG_ORIGIN_RECT" val="832*388"/>
  <p:tag name="TABLE_ENDDRAG_RECT" val="69*72*832*388"/>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TABLE_ENDDRAG_ORIGIN_RECT" val="829*650"/>
  <p:tag name="TABLE_ENDDRAG_RECT" val="69*69*829*650"/>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TABLE_ENDDRAG_ORIGIN_RECT" val="832*465"/>
  <p:tag name="TABLE_ENDDRAG_RECT" val="69*70*832*465"/>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TABLE_ENDDRAG_ORIGIN_RECT" val="832*541"/>
  <p:tag name="TABLE_ENDDRAG_RECT" val="69*70*832*54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TABLE_ENDDRAG_ORIGIN_RECT" val="833*397"/>
  <p:tag name="TABLE_ENDDRAG_RECT" val="69*68*833*397"/>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TABLE_ENDDRAG_ORIGIN_RECT" val="833*419"/>
  <p:tag name="TABLE_ENDDRAG_RECT" val="69*72*833*419"/>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TABLE_ENDDRAG_ORIGIN_RECT" val="831*258"/>
  <p:tag name="TABLE_ENDDRAG_RECT" val="69*70*831*258"/>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TABLE_ENDDRAG_ORIGIN_RECT" val="830*418"/>
  <p:tag name="TABLE_ENDDRAG_RECT" val="69*72*830*418"/>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TABLE_ENDDRAG_ORIGIN_RECT" val="830*418"/>
  <p:tag name="TABLE_ENDDRAG_RECT" val="69*72*830*418"/>
</p:tagLst>
</file>

<file path=ppt/tags/tag95.xml><?xml version="1.0" encoding="utf-8"?>
<p:tagLst xmlns:p="http://schemas.openxmlformats.org/presentationml/2006/main">
  <p:tag name="commondata" val="eyJoZGlkIjoiMTAwOTU1ZWU4N2E3NTZjNTViYzQ2OGY2MmQzZTY2Zm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23386</Words>
  <Application>WPS 演示</Application>
  <PresentationFormat>宽屏</PresentationFormat>
  <Paragraphs>6799</Paragraphs>
  <Slides>60</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60</vt:i4>
      </vt:variant>
    </vt:vector>
  </HeadingPairs>
  <TitlesOfParts>
    <vt:vector size="72" baseType="lpstr">
      <vt:lpstr>Arial</vt:lpstr>
      <vt:lpstr>宋体</vt:lpstr>
      <vt:lpstr>Wingdings</vt:lpstr>
      <vt:lpstr>Calibri</vt:lpstr>
      <vt:lpstr>方正小标宋_GBK</vt:lpstr>
      <vt:lpstr>微软雅黑</vt:lpstr>
      <vt:lpstr>黑体</vt:lpstr>
      <vt:lpstr>Times New Roman</vt:lpstr>
      <vt:lpstr>华文细黑</vt:lpstr>
      <vt:lpstr>仿宋_GB2312</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李玉婷</cp:lastModifiedBy>
  <cp:revision>705</cp:revision>
  <dcterms:created xsi:type="dcterms:W3CDTF">2018-07-26T03:09:00Z</dcterms:created>
  <dcterms:modified xsi:type="dcterms:W3CDTF">2024-12-13T07:05:52Z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8D5C60E49AA04700B12C83940360C4D5_13</vt:lpwstr>
  </property>
</Properties>
</file>